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408" r:id="rId3"/>
    <p:sldId id="384" r:id="rId4"/>
    <p:sldId id="385" r:id="rId5"/>
    <p:sldId id="448" r:id="rId6"/>
    <p:sldId id="411" r:id="rId7"/>
    <p:sldId id="447" r:id="rId8"/>
    <p:sldId id="410" r:id="rId9"/>
    <p:sldId id="321" r:id="rId10"/>
    <p:sldId id="446" r:id="rId11"/>
    <p:sldId id="449" r:id="rId12"/>
    <p:sldId id="390" r:id="rId13"/>
    <p:sldId id="391" r:id="rId14"/>
    <p:sldId id="395" r:id="rId15"/>
    <p:sldId id="412" r:id="rId16"/>
    <p:sldId id="388" r:id="rId17"/>
    <p:sldId id="392" r:id="rId18"/>
    <p:sldId id="439" r:id="rId19"/>
    <p:sldId id="454" r:id="rId20"/>
    <p:sldId id="455" r:id="rId21"/>
    <p:sldId id="451" r:id="rId22"/>
    <p:sldId id="464" r:id="rId23"/>
    <p:sldId id="466" r:id="rId24"/>
    <p:sldId id="398" r:id="rId25"/>
    <p:sldId id="457" r:id="rId26"/>
    <p:sldId id="459" r:id="rId27"/>
    <p:sldId id="400" r:id="rId28"/>
    <p:sldId id="463" r:id="rId29"/>
    <p:sldId id="399" r:id="rId30"/>
    <p:sldId id="396" r:id="rId31"/>
    <p:sldId id="397" r:id="rId32"/>
    <p:sldId id="338" r:id="rId33"/>
    <p:sldId id="343" r:id="rId34"/>
    <p:sldId id="465" r:id="rId35"/>
    <p:sldId id="460" r:id="rId36"/>
    <p:sldId id="401" r:id="rId37"/>
    <p:sldId id="456" r:id="rId38"/>
    <p:sldId id="337" r:id="rId39"/>
    <p:sldId id="453" r:id="rId40"/>
    <p:sldId id="461" r:id="rId41"/>
    <p:sldId id="414" r:id="rId42"/>
    <p:sldId id="462" r:id="rId43"/>
    <p:sldId id="403" r:id="rId44"/>
    <p:sldId id="404" r:id="rId45"/>
    <p:sldId id="405" r:id="rId46"/>
    <p:sldId id="406" r:id="rId47"/>
    <p:sldId id="467" r:id="rId48"/>
    <p:sldId id="380" r:id="rId49"/>
    <p:sldId id="409" r:id="rId50"/>
    <p:sldId id="407" r:id="rId51"/>
    <p:sldId id="341" r:id="rId52"/>
    <p:sldId id="344" r:id="rId53"/>
    <p:sldId id="345" r:id="rId54"/>
    <p:sldId id="348" r:id="rId55"/>
    <p:sldId id="353" r:id="rId56"/>
    <p:sldId id="354" r:id="rId57"/>
    <p:sldId id="355" r:id="rId58"/>
    <p:sldId id="356" r:id="rId59"/>
    <p:sldId id="357" r:id="rId60"/>
    <p:sldId id="358" r:id="rId61"/>
    <p:sldId id="434" r:id="rId62"/>
    <p:sldId id="420" r:id="rId63"/>
    <p:sldId id="421" r:id="rId64"/>
    <p:sldId id="418" r:id="rId65"/>
    <p:sldId id="417" r:id="rId66"/>
    <p:sldId id="416" r:id="rId67"/>
    <p:sldId id="423" r:id="rId68"/>
    <p:sldId id="415" r:id="rId69"/>
    <p:sldId id="444" r:id="rId70"/>
    <p:sldId id="419" r:id="rId71"/>
    <p:sldId id="445" r:id="rId72"/>
    <p:sldId id="435" r:id="rId73"/>
    <p:sldId id="295" r:id="rId74"/>
    <p:sldId id="306" r:id="rId75"/>
    <p:sldId id="293" r:id="rId76"/>
    <p:sldId id="326" r:id="rId77"/>
    <p:sldId id="332" r:id="rId78"/>
    <p:sldId id="333" r:id="rId79"/>
    <p:sldId id="334" r:id="rId80"/>
    <p:sldId id="389"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and Nature" id="{F2433829-83C6-4DDB-92A3-EE12D81DC6DC}">
          <p14:sldIdLst>
            <p14:sldId id="256"/>
            <p14:sldId id="408"/>
            <p14:sldId id="384"/>
            <p14:sldId id="385"/>
            <p14:sldId id="448"/>
            <p14:sldId id="411"/>
            <p14:sldId id="447"/>
            <p14:sldId id="410"/>
            <p14:sldId id="321"/>
            <p14:sldId id="446"/>
            <p14:sldId id="449"/>
          </p14:sldIdLst>
        </p14:section>
        <p14:section name="Terminology and Stats" id="{28CB50FA-FD66-49F2-B01F-CE550359A291}">
          <p14:sldIdLst>
            <p14:sldId id="390"/>
            <p14:sldId id="391"/>
          </p14:sldIdLst>
        </p14:section>
        <p14:section name="Consequences" id="{EDD3D827-2D9E-448D-B0B6-B0E26B165F7E}">
          <p14:sldIdLst>
            <p14:sldId id="395"/>
            <p14:sldId id="412"/>
          </p14:sldIdLst>
        </p14:section>
        <p14:section name="Addressing" id="{B7089203-4732-4A3F-9224-B14C2EC8CDCF}">
          <p14:sldIdLst>
            <p14:sldId id="388"/>
            <p14:sldId id="392"/>
            <p14:sldId id="439"/>
            <p14:sldId id="454"/>
            <p14:sldId id="455"/>
          </p14:sldIdLst>
        </p14:section>
        <p14:section name="Issues post acceptance" id="{65BEE701-CFAB-471A-A0A4-51B15EBDA35B}">
          <p14:sldIdLst>
            <p14:sldId id="451"/>
            <p14:sldId id="464"/>
            <p14:sldId id="466"/>
            <p14:sldId id="398"/>
            <p14:sldId id="457"/>
            <p14:sldId id="459"/>
            <p14:sldId id="400"/>
            <p14:sldId id="463"/>
            <p14:sldId id="399"/>
            <p14:sldId id="396"/>
            <p14:sldId id="397"/>
            <p14:sldId id="338"/>
            <p14:sldId id="343"/>
            <p14:sldId id="465"/>
          </p14:sldIdLst>
        </p14:section>
        <p14:section name="Law and GRA" id="{3CC9C82F-21F1-4B36-8D30-890798EBE04F}">
          <p14:sldIdLst>
            <p14:sldId id="460"/>
            <p14:sldId id="401"/>
            <p14:sldId id="456"/>
            <p14:sldId id="337"/>
            <p14:sldId id="453"/>
          </p14:sldIdLst>
        </p14:section>
        <p14:section name="Kids and Trans" id="{31B74C57-10AE-4D41-BA1D-B4A4DCC31B80}">
          <p14:sldIdLst>
            <p14:sldId id="461"/>
            <p14:sldId id="414"/>
            <p14:sldId id="462"/>
          </p14:sldIdLst>
        </p14:section>
        <p14:section name="Individuation" id="{2F0AFB52-4A52-4DF8-AE67-95DFF2700773}">
          <p14:sldIdLst>
            <p14:sldId id="403"/>
            <p14:sldId id="404"/>
            <p14:sldId id="405"/>
          </p14:sldIdLst>
        </p14:section>
        <p14:section name="Endings" id="{9F59F451-33A6-4220-9C09-10FCD46AB491}">
          <p14:sldIdLst>
            <p14:sldId id="406"/>
            <p14:sldId id="467"/>
            <p14:sldId id="380"/>
            <p14:sldId id="409"/>
            <p14:sldId id="407"/>
          </p14:sldIdLst>
        </p14:section>
        <p14:section name="Political" id="{A0FB83A8-E759-4458-9C60-D08D2C4F6020}">
          <p14:sldIdLst>
            <p14:sldId id="341"/>
          </p14:sldIdLst>
        </p14:section>
        <p14:section name="Feminism" id="{26E16EA4-EC8A-4E9B-8071-4E3D0719EB06}">
          <p14:sldIdLst>
            <p14:sldId id="344"/>
            <p14:sldId id="345"/>
            <p14:sldId id="348"/>
            <p14:sldId id="353"/>
            <p14:sldId id="354"/>
            <p14:sldId id="355"/>
            <p14:sldId id="356"/>
            <p14:sldId id="357"/>
            <p14:sldId id="358"/>
          </p14:sldIdLst>
        </p14:section>
        <p14:section name="Anti Trans Campaign" id="{69A930C8-964A-463C-842A-C3A54B7FD924}">
          <p14:sldIdLst>
            <p14:sldId id="434"/>
            <p14:sldId id="420"/>
            <p14:sldId id="421"/>
            <p14:sldId id="418"/>
            <p14:sldId id="417"/>
            <p14:sldId id="416"/>
            <p14:sldId id="423"/>
            <p14:sldId id="415"/>
            <p14:sldId id="444"/>
            <p14:sldId id="419"/>
            <p14:sldId id="445"/>
            <p14:sldId id="435"/>
          </p14:sldIdLst>
        </p14:section>
        <p14:section name="Past presentations" id="{160B5388-E970-4CBD-81BB-8B42AAF90177}">
          <p14:sldIdLst>
            <p14:sldId id="295"/>
            <p14:sldId id="306"/>
            <p14:sldId id="293"/>
            <p14:sldId id="326"/>
            <p14:sldId id="332"/>
            <p14:sldId id="333"/>
            <p14:sldId id="334"/>
            <p14:sldId id="38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FF7C80"/>
    <a:srgbClr val="00CC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1" autoAdjust="0"/>
    <p:restoredTop sz="92865" autoAdjust="0"/>
  </p:normalViewPr>
  <p:slideViewPr>
    <p:cSldViewPr snapToGrid="0">
      <p:cViewPr varScale="1">
        <p:scale>
          <a:sx n="90" d="100"/>
          <a:sy n="90" d="100"/>
        </p:scale>
        <p:origin x="552" y="67"/>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4082A0-9BF2-45AF-B8EB-5B60FCAB888D}" type="datetimeFigureOut">
              <a:rPr lang="en-US" smtClean="0"/>
              <a:pPr/>
              <a:t>9/26/2022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B5BDED-7DE5-4F77-A90F-582C7A038CB3}" type="slidenum">
              <a:rPr lang="en-US" smtClean="0"/>
              <a:pPr/>
              <a:t>‹#›</a:t>
            </a:fld>
            <a:endParaRPr lang="en-US"/>
          </a:p>
        </p:txBody>
      </p:sp>
    </p:spTree>
    <p:extLst>
      <p:ext uri="{BB962C8B-B14F-4D97-AF65-F5344CB8AC3E}">
        <p14:creationId xmlns:p14="http://schemas.microsoft.com/office/powerpoint/2010/main" val="2470968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B5BDED-7DE5-4F77-A90F-582C7A038CB3}" type="slidenum">
              <a:rPr lang="en-US" smtClean="0"/>
              <a:pPr/>
              <a:t>1</a:t>
            </a:fld>
            <a:endParaRPr lang="en-US"/>
          </a:p>
        </p:txBody>
      </p:sp>
    </p:spTree>
    <p:extLst>
      <p:ext uri="{BB962C8B-B14F-4D97-AF65-F5344CB8AC3E}">
        <p14:creationId xmlns:p14="http://schemas.microsoft.com/office/powerpoint/2010/main" val="3376173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 elements</a:t>
            </a:r>
          </a:p>
          <a:p>
            <a:pPr lvl="1"/>
            <a:r>
              <a:rPr lang="en-GB" dirty="0"/>
              <a:t>Medical</a:t>
            </a:r>
          </a:p>
          <a:p>
            <a:pPr lvl="1"/>
            <a:r>
              <a:rPr lang="en-GB" dirty="0"/>
              <a:t>Learning to be</a:t>
            </a:r>
          </a:p>
          <a:p>
            <a:pPr lvl="1"/>
            <a:r>
              <a:rPr lang="en-GB" dirty="0"/>
              <a:t>Personal Relationships</a:t>
            </a:r>
          </a:p>
          <a:p>
            <a:pPr lvl="1"/>
            <a:r>
              <a:rPr lang="en-GB" dirty="0"/>
              <a:t>Society</a:t>
            </a:r>
          </a:p>
          <a:p>
            <a:pPr lvl="1"/>
            <a:r>
              <a:rPr lang="en-GB" dirty="0"/>
              <a:t>Officialdom</a:t>
            </a:r>
          </a:p>
          <a:p>
            <a:pPr lvl="1"/>
            <a:r>
              <a:rPr lang="en-GB" dirty="0"/>
              <a:t>Work/School</a:t>
            </a:r>
          </a:p>
          <a:p>
            <a:pPr lvl="1"/>
            <a:r>
              <a:rPr lang="en-GB" dirty="0"/>
              <a:t>Finding oneself</a:t>
            </a:r>
          </a:p>
          <a:p>
            <a:endParaRPr lang="en-GB" dirty="0"/>
          </a:p>
        </p:txBody>
      </p:sp>
      <p:sp>
        <p:nvSpPr>
          <p:cNvPr id="4" name="Slide Number Placeholder 3"/>
          <p:cNvSpPr>
            <a:spLocks noGrp="1"/>
          </p:cNvSpPr>
          <p:nvPr>
            <p:ph type="sldNum" sz="quarter" idx="5"/>
          </p:nvPr>
        </p:nvSpPr>
        <p:spPr/>
        <p:txBody>
          <a:bodyPr/>
          <a:lstStyle/>
          <a:p>
            <a:fld id="{42B5BDED-7DE5-4F77-A90F-582C7A038CB3}" type="slidenum">
              <a:rPr lang="en-US" smtClean="0"/>
              <a:pPr/>
              <a:t>20</a:t>
            </a:fld>
            <a:endParaRPr lang="en-US"/>
          </a:p>
        </p:txBody>
      </p:sp>
    </p:spTree>
    <p:extLst>
      <p:ext uri="{BB962C8B-B14F-4D97-AF65-F5344CB8AC3E}">
        <p14:creationId xmlns:p14="http://schemas.microsoft.com/office/powerpoint/2010/main" val="2032996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B5BDED-7DE5-4F77-A90F-582C7A038CB3}" type="slidenum">
              <a:rPr lang="en-US" smtClean="0"/>
              <a:pPr/>
              <a:t>24</a:t>
            </a:fld>
            <a:endParaRPr lang="en-US"/>
          </a:p>
        </p:txBody>
      </p:sp>
    </p:spTree>
    <p:extLst>
      <p:ext uri="{BB962C8B-B14F-4D97-AF65-F5344CB8AC3E}">
        <p14:creationId xmlns:p14="http://schemas.microsoft.com/office/powerpoint/2010/main" val="3703127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B5BDED-7DE5-4F77-A90F-582C7A038CB3}" type="slidenum">
              <a:rPr lang="en-US" smtClean="0"/>
              <a:pPr/>
              <a:t>27</a:t>
            </a:fld>
            <a:endParaRPr lang="en-US"/>
          </a:p>
        </p:txBody>
      </p:sp>
    </p:spTree>
    <p:extLst>
      <p:ext uri="{BB962C8B-B14F-4D97-AF65-F5344CB8AC3E}">
        <p14:creationId xmlns:p14="http://schemas.microsoft.com/office/powerpoint/2010/main" val="1780451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B5BDED-7DE5-4F77-A90F-582C7A038CB3}" type="slidenum">
              <a:rPr lang="en-US" smtClean="0"/>
              <a:pPr/>
              <a:t>29</a:t>
            </a:fld>
            <a:endParaRPr lang="en-US"/>
          </a:p>
        </p:txBody>
      </p:sp>
    </p:spTree>
    <p:extLst>
      <p:ext uri="{BB962C8B-B14F-4D97-AF65-F5344CB8AC3E}">
        <p14:creationId xmlns:p14="http://schemas.microsoft.com/office/powerpoint/2010/main" val="4219347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denial</a:t>
            </a:r>
          </a:p>
          <a:p>
            <a:r>
              <a:rPr lang="en-US" dirty="0"/>
              <a:t>Family/partner rejection/thrown out</a:t>
            </a:r>
          </a:p>
          <a:p>
            <a:r>
              <a:rPr lang="en-US" dirty="0"/>
              <a:t>Domestic mental and physical abuse</a:t>
            </a:r>
          </a:p>
          <a:p>
            <a:r>
              <a:rPr lang="en-US" dirty="0"/>
              <a:t>Bullying at school and work</a:t>
            </a:r>
          </a:p>
          <a:p>
            <a:r>
              <a:rPr lang="en-US" dirty="0"/>
              <a:t>Family may be picked on too….</a:t>
            </a:r>
          </a:p>
          <a:p>
            <a:r>
              <a:rPr lang="en-US" dirty="0"/>
              <a:t>Lack of understanding and supporting material</a:t>
            </a:r>
          </a:p>
          <a:p>
            <a:r>
              <a:rPr lang="en-US" dirty="0" err="1"/>
              <a:t>Leelah</a:t>
            </a:r>
            <a:endParaRPr lang="en-GB" dirty="0"/>
          </a:p>
          <a:p>
            <a:endParaRPr lang="en-GB" dirty="0"/>
          </a:p>
        </p:txBody>
      </p:sp>
      <p:sp>
        <p:nvSpPr>
          <p:cNvPr id="4" name="Slide Number Placeholder 3"/>
          <p:cNvSpPr>
            <a:spLocks noGrp="1"/>
          </p:cNvSpPr>
          <p:nvPr>
            <p:ph type="sldNum" sz="quarter" idx="5"/>
          </p:nvPr>
        </p:nvSpPr>
        <p:spPr/>
        <p:txBody>
          <a:bodyPr/>
          <a:lstStyle/>
          <a:p>
            <a:fld id="{42B5BDED-7DE5-4F77-A90F-582C7A038CB3}" type="slidenum">
              <a:rPr lang="en-US" smtClean="0"/>
              <a:pPr/>
              <a:t>30</a:t>
            </a:fld>
            <a:endParaRPr lang="en-US"/>
          </a:p>
        </p:txBody>
      </p:sp>
    </p:spTree>
    <p:extLst>
      <p:ext uri="{BB962C8B-B14F-4D97-AF65-F5344CB8AC3E}">
        <p14:creationId xmlns:p14="http://schemas.microsoft.com/office/powerpoint/2010/main" val="2938185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B5BDED-7DE5-4F77-A90F-582C7A038CB3}" type="slidenum">
              <a:rPr lang="en-US" smtClean="0"/>
              <a:pPr/>
              <a:t>31</a:t>
            </a:fld>
            <a:endParaRPr lang="en-US"/>
          </a:p>
        </p:txBody>
      </p:sp>
    </p:spTree>
    <p:extLst>
      <p:ext uri="{BB962C8B-B14F-4D97-AF65-F5344CB8AC3E}">
        <p14:creationId xmlns:p14="http://schemas.microsoft.com/office/powerpoint/2010/main" val="3307759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B5BDED-7DE5-4F77-A90F-582C7A038CB3}" type="slidenum">
              <a:rPr lang="en-US" smtClean="0"/>
              <a:pPr/>
              <a:t>35</a:t>
            </a:fld>
            <a:endParaRPr lang="en-US"/>
          </a:p>
        </p:txBody>
      </p:sp>
    </p:spTree>
    <p:extLst>
      <p:ext uri="{BB962C8B-B14F-4D97-AF65-F5344CB8AC3E}">
        <p14:creationId xmlns:p14="http://schemas.microsoft.com/office/powerpoint/2010/main" val="1223376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B5BDED-7DE5-4F77-A90F-582C7A038CB3}" type="slidenum">
              <a:rPr lang="en-US" smtClean="0"/>
              <a:pPr/>
              <a:t>40</a:t>
            </a:fld>
            <a:endParaRPr lang="en-US"/>
          </a:p>
        </p:txBody>
      </p:sp>
    </p:spTree>
    <p:extLst>
      <p:ext uri="{BB962C8B-B14F-4D97-AF65-F5344CB8AC3E}">
        <p14:creationId xmlns:p14="http://schemas.microsoft.com/office/powerpoint/2010/main" val="148500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end of the day most of us are just very normal folks.</a:t>
            </a:r>
            <a:r>
              <a:rPr lang="en-GB" baseline="0" dirty="0"/>
              <a:t> (these are, aside from Paris Lees at the bottom, local trans friends of mine)</a:t>
            </a:r>
            <a:endParaRPr lang="en-GB" dirty="0"/>
          </a:p>
        </p:txBody>
      </p:sp>
      <p:sp>
        <p:nvSpPr>
          <p:cNvPr id="4" name="Slide Number Placeholder 3"/>
          <p:cNvSpPr>
            <a:spLocks noGrp="1"/>
          </p:cNvSpPr>
          <p:nvPr>
            <p:ph type="sldNum" sz="quarter" idx="10"/>
          </p:nvPr>
        </p:nvSpPr>
        <p:spPr/>
        <p:txBody>
          <a:bodyPr/>
          <a:lstStyle/>
          <a:p>
            <a:fld id="{42B5BDED-7DE5-4F77-A90F-582C7A038CB3}" type="slidenum">
              <a:rPr lang="en-US" smtClean="0"/>
              <a:pPr/>
              <a:t>43</a:t>
            </a:fld>
            <a:endParaRPr lang="en-US"/>
          </a:p>
        </p:txBody>
      </p:sp>
    </p:spTree>
    <p:extLst>
      <p:ext uri="{BB962C8B-B14F-4D97-AF65-F5344CB8AC3E}">
        <p14:creationId xmlns:p14="http://schemas.microsoft.com/office/powerpoint/2010/main" val="2839165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Was brought up and accepted as Male and labelled a typical Male </a:t>
            </a:r>
          </a:p>
          <a:p>
            <a:pPr marL="171450" indent="-171450">
              <a:buFontTx/>
              <a:buChar char="-"/>
            </a:pPr>
            <a:r>
              <a:rPr lang="en-GB" dirty="0"/>
              <a:t>Qualifications and own IT business</a:t>
            </a:r>
          </a:p>
          <a:p>
            <a:pPr marL="171450" indent="-171450">
              <a:buFontTx/>
              <a:buChar char="-"/>
            </a:pPr>
            <a:r>
              <a:rPr lang="en-GB" dirty="0"/>
              <a:t>Family and friends</a:t>
            </a:r>
          </a:p>
          <a:p>
            <a:pPr marL="171450" indent="-171450">
              <a:buFontTx/>
              <a:buChar char="-"/>
            </a:pPr>
            <a:r>
              <a:rPr lang="en-GB" dirty="0"/>
              <a:t>Interests MGB, boat, am dram, music, creativity and DIY</a:t>
            </a:r>
          </a:p>
          <a:p>
            <a:pPr marL="171450" indent="-171450">
              <a:buFontTx/>
              <a:buChar char="-"/>
            </a:pPr>
            <a:r>
              <a:rPr lang="en-GB" dirty="0"/>
              <a:t>I struggled as what I was supposed to be didn’t come naturally, had to learn a lot</a:t>
            </a:r>
          </a:p>
          <a:p>
            <a:pPr marL="171450" indent="-171450">
              <a:buFontTx/>
              <a:buChar char="-"/>
            </a:pPr>
            <a:r>
              <a:rPr lang="en-GB" dirty="0"/>
              <a:t>White Male privilege … which I didn’t really understand until I came out.</a:t>
            </a:r>
          </a:p>
          <a:p>
            <a:pPr marL="0" indent="0">
              <a:buFontTx/>
              <a:buNone/>
            </a:pPr>
            <a:endParaRPr lang="en-GB" dirty="0"/>
          </a:p>
          <a:p>
            <a:endParaRPr lang="en-GB" dirty="0"/>
          </a:p>
        </p:txBody>
      </p:sp>
      <p:sp>
        <p:nvSpPr>
          <p:cNvPr id="4" name="Slide Number Placeholder 3"/>
          <p:cNvSpPr>
            <a:spLocks noGrp="1"/>
          </p:cNvSpPr>
          <p:nvPr>
            <p:ph type="sldNum" sz="quarter" idx="5"/>
          </p:nvPr>
        </p:nvSpPr>
        <p:spPr/>
        <p:txBody>
          <a:bodyPr/>
          <a:lstStyle/>
          <a:p>
            <a:fld id="{42B5BDED-7DE5-4F77-A90F-582C7A038CB3}" type="slidenum">
              <a:rPr lang="en-US" smtClean="0"/>
              <a:pPr/>
              <a:t>44</a:t>
            </a:fld>
            <a:endParaRPr lang="en-US"/>
          </a:p>
        </p:txBody>
      </p:sp>
    </p:spTree>
    <p:extLst>
      <p:ext uri="{BB962C8B-B14F-4D97-AF65-F5344CB8AC3E}">
        <p14:creationId xmlns:p14="http://schemas.microsoft.com/office/powerpoint/2010/main" val="381175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B5BDED-7DE5-4F77-A90F-582C7A038CB3}" type="slidenum">
              <a:rPr lang="en-US" smtClean="0"/>
              <a:pPr/>
              <a:t>2</a:t>
            </a:fld>
            <a:endParaRPr lang="en-US"/>
          </a:p>
        </p:txBody>
      </p:sp>
    </p:spTree>
    <p:extLst>
      <p:ext uri="{BB962C8B-B14F-4D97-AF65-F5344CB8AC3E}">
        <p14:creationId xmlns:p14="http://schemas.microsoft.com/office/powerpoint/2010/main" val="1029675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was still the same person</a:t>
            </a:r>
          </a:p>
          <a:p>
            <a:pPr marL="171450" indent="-171450">
              <a:buFontTx/>
              <a:buChar char="-"/>
            </a:pPr>
            <a:r>
              <a:rPr lang="en-GB" dirty="0"/>
              <a:t>Still had my qualifications and business</a:t>
            </a:r>
          </a:p>
          <a:p>
            <a:pPr marL="171450" indent="-171450">
              <a:buFontTx/>
              <a:buChar char="-"/>
            </a:pPr>
            <a:r>
              <a:rPr lang="en-GB" dirty="0"/>
              <a:t>Still had my family and friends</a:t>
            </a:r>
          </a:p>
          <a:p>
            <a:pPr marL="171450" indent="-171450">
              <a:buFontTx/>
              <a:buChar char="-"/>
            </a:pPr>
            <a:r>
              <a:rPr lang="en-GB" dirty="0"/>
              <a:t>Still had my interests, my MGB, boat, am dram, music, creativity and DIY</a:t>
            </a:r>
          </a:p>
          <a:p>
            <a:pPr marL="171450" indent="-171450">
              <a:buFontTx/>
              <a:buChar char="-"/>
            </a:pPr>
            <a:r>
              <a:rPr lang="en-GB" dirty="0"/>
              <a:t>I had really only changed my exterior to enable me to be true to myself and the world. </a:t>
            </a:r>
          </a:p>
          <a:p>
            <a:pPr marL="171450" indent="-171450">
              <a:buFontTx/>
              <a:buChar char="-"/>
            </a:pPr>
            <a:r>
              <a:rPr lang="en-GB" dirty="0"/>
              <a:t>I am being totally natural and am accepted without question as being female</a:t>
            </a:r>
          </a:p>
        </p:txBody>
      </p:sp>
      <p:sp>
        <p:nvSpPr>
          <p:cNvPr id="4" name="Slide Number Placeholder 3"/>
          <p:cNvSpPr>
            <a:spLocks noGrp="1"/>
          </p:cNvSpPr>
          <p:nvPr>
            <p:ph type="sldNum" sz="quarter" idx="5"/>
          </p:nvPr>
        </p:nvSpPr>
        <p:spPr/>
        <p:txBody>
          <a:bodyPr/>
          <a:lstStyle/>
          <a:p>
            <a:fld id="{42B5BDED-7DE5-4F77-A90F-582C7A038CB3}" type="slidenum">
              <a:rPr lang="en-US" smtClean="0"/>
              <a:pPr/>
              <a:t>45</a:t>
            </a:fld>
            <a:endParaRPr lang="en-US"/>
          </a:p>
        </p:txBody>
      </p:sp>
    </p:spTree>
    <p:extLst>
      <p:ext uri="{BB962C8B-B14F-4D97-AF65-F5344CB8AC3E}">
        <p14:creationId xmlns:p14="http://schemas.microsoft.com/office/powerpoint/2010/main" val="3335333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2B5BDED-7DE5-4F77-A90F-582C7A038CB3}" type="slidenum">
              <a:rPr lang="en-US" smtClean="0"/>
              <a:pPr/>
              <a:t>46</a:t>
            </a:fld>
            <a:endParaRPr lang="en-US"/>
          </a:p>
        </p:txBody>
      </p:sp>
    </p:spTree>
    <p:extLst>
      <p:ext uri="{BB962C8B-B14F-4D97-AF65-F5344CB8AC3E}">
        <p14:creationId xmlns:p14="http://schemas.microsoft.com/office/powerpoint/2010/main" val="3253192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B5BDED-7DE5-4F77-A90F-582C7A038CB3}" type="slidenum">
              <a:rPr lang="en-US" smtClean="0"/>
              <a:pPr/>
              <a:t>48</a:t>
            </a:fld>
            <a:endParaRPr lang="en-US"/>
          </a:p>
        </p:txBody>
      </p:sp>
    </p:spTree>
    <p:extLst>
      <p:ext uri="{BB962C8B-B14F-4D97-AF65-F5344CB8AC3E}">
        <p14:creationId xmlns:p14="http://schemas.microsoft.com/office/powerpoint/2010/main" val="2324517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B5BDED-7DE5-4F77-A90F-582C7A038CB3}" type="slidenum">
              <a:rPr lang="en-US" smtClean="0"/>
              <a:pPr/>
              <a:t>52</a:t>
            </a:fld>
            <a:endParaRPr lang="en-US"/>
          </a:p>
        </p:txBody>
      </p:sp>
    </p:spTree>
    <p:extLst>
      <p:ext uri="{BB962C8B-B14F-4D97-AF65-F5344CB8AC3E}">
        <p14:creationId xmlns:p14="http://schemas.microsoft.com/office/powerpoint/2010/main" val="2468465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B5BDED-7DE5-4F77-A90F-582C7A038CB3}" type="slidenum">
              <a:rPr lang="en-US" smtClean="0"/>
              <a:pPr/>
              <a:t>53</a:t>
            </a:fld>
            <a:endParaRPr lang="en-US"/>
          </a:p>
        </p:txBody>
      </p:sp>
    </p:spTree>
    <p:extLst>
      <p:ext uri="{BB962C8B-B14F-4D97-AF65-F5344CB8AC3E}">
        <p14:creationId xmlns:p14="http://schemas.microsoft.com/office/powerpoint/2010/main" val="2882687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 and women really do think differently</a:t>
            </a:r>
          </a:p>
          <a:p>
            <a:endParaRPr lang="en-GB" dirty="0"/>
          </a:p>
          <a:p>
            <a:r>
              <a:rPr lang="en-GB" dirty="0"/>
              <a:t>There has been some attempts to claim equality by denying the differences </a:t>
            </a:r>
          </a:p>
          <a:p>
            <a:endParaRPr lang="en-GB" dirty="0"/>
          </a:p>
          <a:p>
            <a:r>
              <a:rPr lang="en-GB" dirty="0"/>
              <a:t>We experience from inside rather than as observers </a:t>
            </a:r>
          </a:p>
          <a:p>
            <a:r>
              <a:rPr lang="en-GB" dirty="0"/>
              <a:t>Treated differently</a:t>
            </a:r>
          </a:p>
          <a:p>
            <a:r>
              <a:rPr lang="en-GB" dirty="0"/>
              <a:t>Have to observe, learn and try</a:t>
            </a:r>
          </a:p>
          <a:p>
            <a:endParaRPr lang="en-GB" dirty="0"/>
          </a:p>
          <a:p>
            <a:r>
              <a:rPr lang="en-GB" dirty="0"/>
              <a:t>Problem solving vs empathy</a:t>
            </a:r>
          </a:p>
          <a:p>
            <a:r>
              <a:rPr lang="en-GB" dirty="0"/>
              <a:t>Aggression/Posturing vs manipulation and ‘The all women clause’</a:t>
            </a:r>
          </a:p>
          <a:p>
            <a:r>
              <a:rPr lang="en-GB" dirty="0"/>
              <a:t>Sex</a:t>
            </a:r>
          </a:p>
          <a:p>
            <a:endParaRPr lang="en-GB" dirty="0"/>
          </a:p>
          <a:p>
            <a:r>
              <a:rPr lang="en-GB" dirty="0"/>
              <a:t>The gender spectrum is real and is good and doesn’t go against the feminist cause. It is giving a balance to voice and in decision that is important.</a:t>
            </a:r>
          </a:p>
          <a:p>
            <a:endParaRPr lang="en-GB" dirty="0"/>
          </a:p>
        </p:txBody>
      </p:sp>
      <p:sp>
        <p:nvSpPr>
          <p:cNvPr id="4" name="Slide Number Placeholder 3"/>
          <p:cNvSpPr>
            <a:spLocks noGrp="1"/>
          </p:cNvSpPr>
          <p:nvPr>
            <p:ph type="sldNum" sz="quarter" idx="5"/>
          </p:nvPr>
        </p:nvSpPr>
        <p:spPr/>
        <p:txBody>
          <a:bodyPr/>
          <a:lstStyle/>
          <a:p>
            <a:fld id="{42B5BDED-7DE5-4F77-A90F-582C7A038CB3}" type="slidenum">
              <a:rPr lang="en-US" smtClean="0"/>
              <a:pPr/>
              <a:t>54</a:t>
            </a:fld>
            <a:endParaRPr lang="en-US"/>
          </a:p>
        </p:txBody>
      </p:sp>
    </p:spTree>
    <p:extLst>
      <p:ext uri="{BB962C8B-B14F-4D97-AF65-F5344CB8AC3E}">
        <p14:creationId xmlns:p14="http://schemas.microsoft.com/office/powerpoint/2010/main" val="2580435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Understand what has been achieved and the gender dynamic</a:t>
            </a:r>
          </a:p>
          <a:p>
            <a:r>
              <a:rPr lang="en-GB" dirty="0"/>
              <a:t>Gender expression for women wider (not just clothes but language)</a:t>
            </a:r>
          </a:p>
          <a:p>
            <a:r>
              <a:rPr lang="en-GB" dirty="0"/>
              <a:t>Something that has been ‘gained’</a:t>
            </a:r>
          </a:p>
          <a:p>
            <a:r>
              <a:rPr lang="en-GB" dirty="0"/>
              <a:t>Makes it difficult for trans women…</a:t>
            </a:r>
          </a:p>
          <a:p>
            <a:r>
              <a:rPr lang="en-GB" dirty="0"/>
              <a:t>Makes women more accepting of variance.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Men narrower and this strength in numbers helps maintain control.</a:t>
            </a:r>
          </a:p>
          <a:p>
            <a:endParaRPr lang="en-GB" dirty="0"/>
          </a:p>
          <a:p>
            <a:endParaRPr lang="en-GB" dirty="0"/>
          </a:p>
        </p:txBody>
      </p:sp>
      <p:sp>
        <p:nvSpPr>
          <p:cNvPr id="4" name="Slide Number Placeholder 3"/>
          <p:cNvSpPr>
            <a:spLocks noGrp="1"/>
          </p:cNvSpPr>
          <p:nvPr>
            <p:ph type="sldNum" sz="quarter" idx="5"/>
          </p:nvPr>
        </p:nvSpPr>
        <p:spPr/>
        <p:txBody>
          <a:bodyPr/>
          <a:lstStyle/>
          <a:p>
            <a:fld id="{42B5BDED-7DE5-4F77-A90F-582C7A038CB3}" type="slidenum">
              <a:rPr lang="en-US" smtClean="0"/>
              <a:pPr/>
              <a:t>55</a:t>
            </a:fld>
            <a:endParaRPr lang="en-US"/>
          </a:p>
        </p:txBody>
      </p:sp>
    </p:spTree>
    <p:extLst>
      <p:ext uri="{BB962C8B-B14F-4D97-AF65-F5344CB8AC3E}">
        <p14:creationId xmlns:p14="http://schemas.microsoft.com/office/powerpoint/2010/main" val="1019966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a lot of sexism is not noticed because it small and normalised.</a:t>
            </a:r>
          </a:p>
          <a:p>
            <a:r>
              <a:rPr lang="en-GB" dirty="0"/>
              <a:t>Bill stories</a:t>
            </a:r>
          </a:p>
          <a:p>
            <a:r>
              <a:rPr lang="en-GB" dirty="0"/>
              <a:t>But works both ways</a:t>
            </a:r>
          </a:p>
          <a:p>
            <a:r>
              <a:rPr lang="en-GB" dirty="0"/>
              <a:t>Seats, car stopping to let me cross</a:t>
            </a:r>
          </a:p>
          <a:p>
            <a:endParaRPr lang="en-GB" dirty="0"/>
          </a:p>
        </p:txBody>
      </p:sp>
      <p:sp>
        <p:nvSpPr>
          <p:cNvPr id="4" name="Slide Number Placeholder 3"/>
          <p:cNvSpPr>
            <a:spLocks noGrp="1"/>
          </p:cNvSpPr>
          <p:nvPr>
            <p:ph type="sldNum" sz="quarter" idx="5"/>
          </p:nvPr>
        </p:nvSpPr>
        <p:spPr/>
        <p:txBody>
          <a:bodyPr/>
          <a:lstStyle/>
          <a:p>
            <a:fld id="{42B5BDED-7DE5-4F77-A90F-582C7A038CB3}" type="slidenum">
              <a:rPr lang="en-US" smtClean="0"/>
              <a:pPr/>
              <a:t>56</a:t>
            </a:fld>
            <a:endParaRPr lang="en-US"/>
          </a:p>
        </p:txBody>
      </p:sp>
    </p:spTree>
    <p:extLst>
      <p:ext uri="{BB962C8B-B14F-4D97-AF65-F5344CB8AC3E}">
        <p14:creationId xmlns:p14="http://schemas.microsoft.com/office/powerpoint/2010/main" val="1913532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Sexism is in the workplace despite training.. workplace.</a:t>
            </a:r>
          </a:p>
          <a:p>
            <a:r>
              <a:rPr lang="en-GB" dirty="0"/>
              <a:t>Meetings</a:t>
            </a:r>
          </a:p>
          <a:p>
            <a:r>
              <a:rPr lang="en-GB" dirty="0"/>
              <a:t>Having to put the letters after my name</a:t>
            </a:r>
          </a:p>
          <a:p>
            <a:r>
              <a:rPr lang="en-GB" dirty="0"/>
              <a:t>However it can be beneficial</a:t>
            </a:r>
          </a:p>
          <a:p>
            <a:endParaRPr lang="en-GB" dirty="0"/>
          </a:p>
        </p:txBody>
      </p:sp>
      <p:sp>
        <p:nvSpPr>
          <p:cNvPr id="4" name="Slide Number Placeholder 3"/>
          <p:cNvSpPr>
            <a:spLocks noGrp="1"/>
          </p:cNvSpPr>
          <p:nvPr>
            <p:ph type="sldNum" sz="quarter" idx="5"/>
          </p:nvPr>
        </p:nvSpPr>
        <p:spPr/>
        <p:txBody>
          <a:bodyPr/>
          <a:lstStyle/>
          <a:p>
            <a:fld id="{42B5BDED-7DE5-4F77-A90F-582C7A038CB3}" type="slidenum">
              <a:rPr lang="en-US" smtClean="0"/>
              <a:pPr/>
              <a:t>57</a:t>
            </a:fld>
            <a:endParaRPr lang="en-US"/>
          </a:p>
        </p:txBody>
      </p:sp>
    </p:spTree>
    <p:extLst>
      <p:ext uri="{BB962C8B-B14F-4D97-AF65-F5344CB8AC3E}">
        <p14:creationId xmlns:p14="http://schemas.microsoft.com/office/powerpoint/2010/main" val="1465782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denounce our original indoctrination but have sidestepped the indoctrination we should have had. </a:t>
            </a:r>
          </a:p>
          <a:p>
            <a:r>
              <a:rPr lang="en-GB" dirty="0"/>
              <a:t>Gives us an interesting perspective and experience</a:t>
            </a:r>
          </a:p>
          <a:p>
            <a:endParaRPr lang="en-GB" dirty="0"/>
          </a:p>
        </p:txBody>
      </p:sp>
      <p:sp>
        <p:nvSpPr>
          <p:cNvPr id="4" name="Slide Number Placeholder 3"/>
          <p:cNvSpPr>
            <a:spLocks noGrp="1"/>
          </p:cNvSpPr>
          <p:nvPr>
            <p:ph type="sldNum" sz="quarter" idx="5"/>
          </p:nvPr>
        </p:nvSpPr>
        <p:spPr/>
        <p:txBody>
          <a:bodyPr/>
          <a:lstStyle/>
          <a:p>
            <a:fld id="{42B5BDED-7DE5-4F77-A90F-582C7A038CB3}" type="slidenum">
              <a:rPr lang="en-US" smtClean="0"/>
              <a:pPr/>
              <a:t>58</a:t>
            </a:fld>
            <a:endParaRPr lang="en-US"/>
          </a:p>
        </p:txBody>
      </p:sp>
    </p:spTree>
    <p:extLst>
      <p:ext uri="{BB962C8B-B14F-4D97-AF65-F5344CB8AC3E}">
        <p14:creationId xmlns:p14="http://schemas.microsoft.com/office/powerpoint/2010/main" val="1385795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Lesbian</a:t>
            </a:r>
            <a:r>
              <a:rPr lang="en-US" dirty="0"/>
              <a:t> - A sexual orientation. A female who is sexually attracted to other females</a:t>
            </a:r>
            <a:br>
              <a:rPr lang="en-US" dirty="0"/>
            </a:br>
            <a:br>
              <a:rPr lang="en-US" dirty="0"/>
            </a:br>
            <a:r>
              <a:rPr lang="en-US" b="1" u="sng" dirty="0"/>
              <a:t>Gay</a:t>
            </a:r>
            <a:r>
              <a:rPr lang="en-US" dirty="0"/>
              <a:t> - A sexual orientation. A male who is sexually attracted to other males. Can also be an umbrella term for same sex attraction.</a:t>
            </a:r>
            <a:br>
              <a:rPr lang="en-US" dirty="0"/>
            </a:br>
            <a:br>
              <a:rPr lang="en-US" dirty="0"/>
            </a:br>
            <a:r>
              <a:rPr lang="en-US" b="1" u="sng" dirty="0"/>
              <a:t>Bisexual</a:t>
            </a:r>
            <a:r>
              <a:rPr lang="en-US" dirty="0"/>
              <a:t> - A sexual orientation. Is somebody who is attracted to both the male and female gender.</a:t>
            </a:r>
            <a:br>
              <a:rPr lang="en-US" dirty="0"/>
            </a:br>
            <a:br>
              <a:rPr lang="en-US" dirty="0"/>
            </a:br>
            <a:r>
              <a:rPr lang="en-US" b="1" u="sng" dirty="0"/>
              <a:t>Transgender</a:t>
            </a:r>
            <a:r>
              <a:rPr lang="en-US" dirty="0"/>
              <a:t> - A gender identity. When someone’s sex and gender identity don’t match. For example a sex based female who identifies as a male.</a:t>
            </a:r>
            <a:br>
              <a:rPr lang="en-US" dirty="0"/>
            </a:br>
            <a:br>
              <a:rPr lang="en-US" dirty="0"/>
            </a:br>
            <a:r>
              <a:rPr lang="en-US" b="1" u="sng" dirty="0"/>
              <a:t>Trans*</a:t>
            </a:r>
            <a:r>
              <a:rPr lang="en-US" dirty="0"/>
              <a:t> - An umbrella term encompassing non-cisgender gender identities; When an individual’s sex and gender don’t align. </a:t>
            </a:r>
            <a:br>
              <a:rPr lang="en-US" dirty="0"/>
            </a:br>
            <a:br>
              <a:rPr lang="en-US" dirty="0"/>
            </a:br>
            <a:r>
              <a:rPr lang="en-US" b="1" u="sng" dirty="0"/>
              <a:t>Queer</a:t>
            </a:r>
            <a:r>
              <a:rPr lang="en-US" dirty="0"/>
              <a:t> - is a fluid sexual identity. Meaning that the person doesn’t conform to society’s sexual identity boxes. </a:t>
            </a:r>
            <a:br>
              <a:rPr lang="en-US" dirty="0"/>
            </a:br>
            <a:br>
              <a:rPr lang="en-US" dirty="0"/>
            </a:br>
            <a:r>
              <a:rPr lang="en-US" b="1" u="sng" dirty="0"/>
              <a:t>Questioning </a:t>
            </a:r>
            <a:r>
              <a:rPr lang="en-US" dirty="0"/>
              <a:t>- Someone exploring in the LGBTQ+ identity. This means the person is unsure of their sexual identity and is in the process of figuring it out.</a:t>
            </a:r>
            <a:br>
              <a:rPr lang="en-US" dirty="0"/>
            </a:br>
            <a:br>
              <a:rPr lang="en-US" dirty="0"/>
            </a:br>
            <a:r>
              <a:rPr lang="en-US" b="1" u="sng" dirty="0"/>
              <a:t>Androgynous</a:t>
            </a:r>
            <a:r>
              <a:rPr lang="en-US" dirty="0"/>
              <a:t> - A gender identity. It  is where someone exhibits female and male gender characteristics. </a:t>
            </a:r>
            <a:br>
              <a:rPr lang="en-US" dirty="0"/>
            </a:br>
            <a:br>
              <a:rPr lang="en-US" dirty="0"/>
            </a:br>
            <a:r>
              <a:rPr lang="en-US" b="1" u="sng" dirty="0"/>
              <a:t>Ally</a:t>
            </a:r>
            <a:r>
              <a:rPr lang="en-US" dirty="0"/>
              <a:t> - Is one who advocates for a community that they do not identify with. For example a gay man advocating for the transgender community.</a:t>
            </a:r>
            <a:br>
              <a:rPr lang="en-US" dirty="0"/>
            </a:br>
            <a:br>
              <a:rPr lang="en-US" dirty="0"/>
            </a:br>
            <a:r>
              <a:rPr lang="en-US" b="1" u="sng" dirty="0"/>
              <a:t>Asexual</a:t>
            </a:r>
            <a:r>
              <a:rPr lang="en-US" dirty="0"/>
              <a:t> - Sexual identity. The lack of sexual attraction. An asexual can be romantically and emotionally attracted to anybody and/or specific genders.</a:t>
            </a:r>
            <a:br>
              <a:rPr lang="en-US" dirty="0"/>
            </a:br>
            <a:br>
              <a:rPr lang="en-US" dirty="0"/>
            </a:br>
            <a:r>
              <a:rPr lang="en-US" b="1" u="sng" dirty="0"/>
              <a:t>Intersex</a:t>
            </a:r>
            <a:r>
              <a:rPr lang="en-US" dirty="0"/>
              <a:t> - A sex (there is female sex, a male sex, and an intersex sex). An individual containing female and male genitalia, hormones, and internal organs.</a:t>
            </a:r>
            <a:br>
              <a:rPr lang="en-US" dirty="0"/>
            </a:br>
            <a:br>
              <a:rPr lang="en-US" dirty="0"/>
            </a:br>
            <a:r>
              <a:rPr lang="en-US" b="1" u="sng" dirty="0"/>
              <a:t>Pansexual</a:t>
            </a:r>
            <a:r>
              <a:rPr lang="en-US" dirty="0"/>
              <a:t> - Sexual orientation. Is where someone is attracted to what’s in the person’s heart, not what’s in the pants. It doesn’t matter what the sexual identity, or gender is, someone who identifies as pansexual can be attracted to anyone.</a:t>
            </a:r>
            <a:br>
              <a:rPr lang="en-US" dirty="0"/>
            </a:br>
            <a:br>
              <a:rPr lang="en-US" dirty="0"/>
            </a:br>
            <a:r>
              <a:rPr lang="en-US" b="1" u="sng" dirty="0"/>
              <a:t>Cisgender</a:t>
            </a:r>
            <a:r>
              <a:rPr lang="en-US" dirty="0"/>
              <a:t> - A gender identity.  Where a person’s sex and gender identity align/connect.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Transgender vs transsexual:  Historically transsexual referred to those who had had surgery as opposed to those who hadn’t, who were called transvestites.  Today, however, the term that is used mor is transgender, although older members of the TG community who have had surgery may refer to themselves as TS.</a:t>
            </a:r>
            <a:endParaRPr lang="en-GB" dirty="0"/>
          </a:p>
          <a:p>
            <a:endParaRPr lang="en-GB" dirty="0"/>
          </a:p>
        </p:txBody>
      </p:sp>
      <p:sp>
        <p:nvSpPr>
          <p:cNvPr id="4" name="Slide Number Placeholder 3"/>
          <p:cNvSpPr>
            <a:spLocks noGrp="1"/>
          </p:cNvSpPr>
          <p:nvPr>
            <p:ph type="sldNum" sz="quarter" idx="5"/>
          </p:nvPr>
        </p:nvSpPr>
        <p:spPr/>
        <p:txBody>
          <a:bodyPr/>
          <a:lstStyle/>
          <a:p>
            <a:fld id="{78B081ED-5B47-4199-B2E5-7C88E8878EE0}" type="slidenum">
              <a:rPr lang="en-GB" smtClean="0"/>
              <a:t>12</a:t>
            </a:fld>
            <a:endParaRPr lang="en-GB"/>
          </a:p>
        </p:txBody>
      </p:sp>
    </p:spTree>
    <p:extLst>
      <p:ext uri="{BB962C8B-B14F-4D97-AF65-F5344CB8AC3E}">
        <p14:creationId xmlns:p14="http://schemas.microsoft.com/office/powerpoint/2010/main" val="117122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attempts to erase trans people is just the current field of play.</a:t>
            </a:r>
          </a:p>
          <a:p>
            <a:r>
              <a:rPr lang="en-GB" dirty="0"/>
              <a:t>It is playing off ignorant women against trans people</a:t>
            </a:r>
          </a:p>
          <a:p>
            <a:r>
              <a:rPr lang="en-GB" dirty="0"/>
              <a:t>But it will come after LGB and </a:t>
            </a:r>
            <a:r>
              <a:rPr lang="en-GB" dirty="0" err="1"/>
              <a:t>womens</a:t>
            </a:r>
            <a:r>
              <a:rPr lang="en-GB" dirty="0"/>
              <a:t> rights</a:t>
            </a:r>
          </a:p>
          <a:p>
            <a:r>
              <a:rPr lang="en-GB" dirty="0"/>
              <a:t>We must stick together and expose and denounce not fight amongst ourselves  </a:t>
            </a:r>
          </a:p>
          <a:p>
            <a:endParaRPr lang="en-GB" dirty="0"/>
          </a:p>
        </p:txBody>
      </p:sp>
      <p:sp>
        <p:nvSpPr>
          <p:cNvPr id="4" name="Slide Number Placeholder 3"/>
          <p:cNvSpPr>
            <a:spLocks noGrp="1"/>
          </p:cNvSpPr>
          <p:nvPr>
            <p:ph type="sldNum" sz="quarter" idx="5"/>
          </p:nvPr>
        </p:nvSpPr>
        <p:spPr/>
        <p:txBody>
          <a:bodyPr/>
          <a:lstStyle/>
          <a:p>
            <a:fld id="{42B5BDED-7DE5-4F77-A90F-582C7A038CB3}" type="slidenum">
              <a:rPr lang="en-US" smtClean="0"/>
              <a:pPr/>
              <a:t>59</a:t>
            </a:fld>
            <a:endParaRPr lang="en-US"/>
          </a:p>
        </p:txBody>
      </p:sp>
    </p:spTree>
    <p:extLst>
      <p:ext uri="{BB962C8B-B14F-4D97-AF65-F5344CB8AC3E}">
        <p14:creationId xmlns:p14="http://schemas.microsoft.com/office/powerpoint/2010/main" val="2244734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B5BDED-7DE5-4F77-A90F-582C7A038CB3}" type="slidenum">
              <a:rPr lang="en-US" smtClean="0"/>
              <a:pPr/>
              <a:t>61</a:t>
            </a:fld>
            <a:endParaRPr lang="en-US"/>
          </a:p>
        </p:txBody>
      </p:sp>
    </p:spTree>
    <p:extLst>
      <p:ext uri="{BB962C8B-B14F-4D97-AF65-F5344CB8AC3E}">
        <p14:creationId xmlns:p14="http://schemas.microsoft.com/office/powerpoint/2010/main" val="2279296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talks about how gender is how your brain is wired to fulfil your role in nature and how this is hardwired. These are examples of animals in nature where clear gender differences are visible. This</a:t>
            </a:r>
            <a:r>
              <a:rPr lang="en-GB" baseline="0" dirty="0"/>
              <a:t> is applicable to humans too</a:t>
            </a:r>
            <a:endParaRPr lang="en-GB" dirty="0"/>
          </a:p>
        </p:txBody>
      </p:sp>
      <p:sp>
        <p:nvSpPr>
          <p:cNvPr id="4" name="Slide Number Placeholder 3"/>
          <p:cNvSpPr>
            <a:spLocks noGrp="1"/>
          </p:cNvSpPr>
          <p:nvPr>
            <p:ph type="sldNum" sz="quarter" idx="10"/>
          </p:nvPr>
        </p:nvSpPr>
        <p:spPr/>
        <p:txBody>
          <a:bodyPr/>
          <a:lstStyle/>
          <a:p>
            <a:fld id="{42B5BDED-7DE5-4F77-A90F-582C7A038CB3}" type="slidenum">
              <a:rPr lang="en-US" smtClean="0"/>
              <a:pPr/>
              <a:t>73</a:t>
            </a:fld>
            <a:endParaRPr lang="en-US"/>
          </a:p>
        </p:txBody>
      </p:sp>
    </p:spTree>
    <p:extLst>
      <p:ext uri="{BB962C8B-B14F-4D97-AF65-F5344CB8AC3E}">
        <p14:creationId xmlns:p14="http://schemas.microsoft.com/office/powerpoint/2010/main" val="1801865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talks about how nature doesn’t work in simple fixed binary rules but is constantly changing and</a:t>
            </a:r>
            <a:r>
              <a:rPr lang="en-GB" baseline="0" dirty="0"/>
              <a:t> creates and uses diversity to drive that evolution, leading to all sorts of ‘rule breaking’ animals. With Sea Horses the male gets pregnant and gives birth, </a:t>
            </a:r>
            <a:r>
              <a:rPr lang="en-GB" baseline="0" dirty="0" err="1"/>
              <a:t>ther</a:t>
            </a:r>
            <a:r>
              <a:rPr lang="en-GB" baseline="0" dirty="0"/>
              <a:t> primary male clown fish (</a:t>
            </a:r>
            <a:r>
              <a:rPr lang="en-GB" baseline="0" dirty="0" err="1"/>
              <a:t>nemo’s</a:t>
            </a:r>
            <a:r>
              <a:rPr lang="en-GB" baseline="0" dirty="0"/>
              <a:t>) changes sex on the death of the primary female and takes her place. The white throated sparrow has 4 distinct genders, two female and two male. Each gender has different behavioural characteristics and brain structures. </a:t>
            </a:r>
            <a:r>
              <a:rPr lang="en-GB" baseline="0" dirty="0" err="1"/>
              <a:t>Guevedoces</a:t>
            </a:r>
            <a:r>
              <a:rPr lang="en-GB" baseline="0" dirty="0"/>
              <a:t> are children from a small area in the Dominican republic who are born looking like girls and are bought up initially as girls but who grow penises and ‘change sex’ when puberty hits at 12.</a:t>
            </a:r>
            <a:endParaRPr lang="en-GB" dirty="0"/>
          </a:p>
        </p:txBody>
      </p:sp>
      <p:sp>
        <p:nvSpPr>
          <p:cNvPr id="4" name="Slide Number Placeholder 3"/>
          <p:cNvSpPr>
            <a:spLocks noGrp="1"/>
          </p:cNvSpPr>
          <p:nvPr>
            <p:ph type="sldNum" sz="quarter" idx="10"/>
          </p:nvPr>
        </p:nvSpPr>
        <p:spPr/>
        <p:txBody>
          <a:bodyPr/>
          <a:lstStyle/>
          <a:p>
            <a:fld id="{42B5BDED-7DE5-4F77-A90F-582C7A038CB3}" type="slidenum">
              <a:rPr lang="en-US" smtClean="0"/>
              <a:pPr/>
              <a:t>74</a:t>
            </a:fld>
            <a:endParaRPr lang="en-US"/>
          </a:p>
        </p:txBody>
      </p:sp>
    </p:spTree>
    <p:extLst>
      <p:ext uri="{BB962C8B-B14F-4D97-AF65-F5344CB8AC3E}">
        <p14:creationId xmlns:p14="http://schemas.microsoft.com/office/powerpoint/2010/main" val="255856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a:t>
            </a:r>
            <a:r>
              <a:rPr lang="en-GB" baseline="0" dirty="0"/>
              <a:t> trans woman being beaten to death was in brazil and was </a:t>
            </a:r>
            <a:r>
              <a:rPr lang="en-GB" baseline="0" dirty="0" err="1"/>
              <a:t>videod</a:t>
            </a:r>
            <a:r>
              <a:rPr lang="en-GB" baseline="0" dirty="0"/>
              <a:t> by the perpetrators and then posted to social media where it remained long enough for it to gain significant attention. What was shocking, aside from the murder and the posting, were the comments that praised the perpetrators.</a:t>
            </a:r>
            <a:endParaRPr lang="en-US" dirty="0"/>
          </a:p>
        </p:txBody>
      </p:sp>
      <p:sp>
        <p:nvSpPr>
          <p:cNvPr id="4" name="Slide Number Placeholder 3"/>
          <p:cNvSpPr>
            <a:spLocks noGrp="1"/>
          </p:cNvSpPr>
          <p:nvPr>
            <p:ph type="sldNum" sz="quarter" idx="10"/>
          </p:nvPr>
        </p:nvSpPr>
        <p:spPr/>
        <p:txBody>
          <a:bodyPr/>
          <a:lstStyle/>
          <a:p>
            <a:fld id="{42B5BDED-7DE5-4F77-A90F-582C7A038CB3}" type="slidenum">
              <a:rPr lang="en-US" smtClean="0"/>
              <a:pPr/>
              <a:t>75</a:t>
            </a:fld>
            <a:endParaRPr lang="en-US"/>
          </a:p>
        </p:txBody>
      </p:sp>
    </p:spTree>
    <p:extLst>
      <p:ext uri="{BB962C8B-B14F-4D97-AF65-F5344CB8AC3E}">
        <p14:creationId xmlns:p14="http://schemas.microsoft.com/office/powerpoint/2010/main" val="3829368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Numbers aren’t known as s</a:t>
            </a:r>
          </a:p>
          <a:p>
            <a:r>
              <a:rPr lang="en-GB" sz="1200" dirty="0"/>
              <a:t>Records go back 5000 plus years</a:t>
            </a:r>
          </a:p>
          <a:p>
            <a:r>
              <a:rPr lang="en-GB" sz="1200" dirty="0"/>
              <a:t>1:100 Trans and 1:25 some degree of gender issue </a:t>
            </a:r>
          </a:p>
          <a:p>
            <a:r>
              <a:rPr lang="en-GB" sz="1200" dirty="0"/>
              <a:t>Was 1:4 </a:t>
            </a:r>
            <a:r>
              <a:rPr lang="en-GB" sz="1200" dirty="0" err="1"/>
              <a:t>FtM</a:t>
            </a:r>
            <a:r>
              <a:rPr lang="en-GB" sz="1200" dirty="0"/>
              <a:t> but about equal now as easier to </a:t>
            </a:r>
          </a:p>
          <a:p>
            <a:r>
              <a:rPr lang="en-GB" sz="1200" dirty="0"/>
              <a:t>Records go back 5000 plus years</a:t>
            </a:r>
          </a:p>
          <a:p>
            <a:r>
              <a:rPr lang="en-GB" sz="1200" dirty="0"/>
              <a:t>Ranges of intelligence, sexuality are just standard</a:t>
            </a:r>
          </a:p>
          <a:p>
            <a:r>
              <a:rPr lang="en-GB" sz="1200" dirty="0"/>
              <a:t>Growth in coming out is due to technology giving access to information.</a:t>
            </a:r>
          </a:p>
          <a:p>
            <a:r>
              <a:rPr lang="en-GB" dirty="0"/>
              <a:t>o many hidden…</a:t>
            </a:r>
          </a:p>
        </p:txBody>
      </p:sp>
      <p:sp>
        <p:nvSpPr>
          <p:cNvPr id="4" name="Slide Number Placeholder 3"/>
          <p:cNvSpPr>
            <a:spLocks noGrp="1"/>
          </p:cNvSpPr>
          <p:nvPr>
            <p:ph type="sldNum" sz="quarter" idx="10"/>
          </p:nvPr>
        </p:nvSpPr>
        <p:spPr/>
        <p:txBody>
          <a:bodyPr/>
          <a:lstStyle/>
          <a:p>
            <a:fld id="{42B5BDED-7DE5-4F77-A90F-582C7A038CB3}" type="slidenum">
              <a:rPr lang="en-US" smtClean="0"/>
              <a:pPr/>
              <a:t>13</a:t>
            </a:fld>
            <a:endParaRPr lang="en-US"/>
          </a:p>
        </p:txBody>
      </p:sp>
    </p:spTree>
    <p:extLst>
      <p:ext uri="{BB962C8B-B14F-4D97-AF65-F5344CB8AC3E}">
        <p14:creationId xmlns:p14="http://schemas.microsoft.com/office/powerpoint/2010/main" val="2087785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to understand and acceptance</a:t>
            </a:r>
          </a:p>
          <a:p>
            <a:r>
              <a:rPr lang="en-US" dirty="0"/>
              <a:t>Co-current conditions</a:t>
            </a:r>
          </a:p>
          <a:p>
            <a:r>
              <a:rPr lang="en-US" dirty="0"/>
              <a:t>Number of steps in transition </a:t>
            </a:r>
            <a:endParaRPr lang="en-GB" dirty="0"/>
          </a:p>
        </p:txBody>
      </p:sp>
      <p:sp>
        <p:nvSpPr>
          <p:cNvPr id="4" name="Slide Number Placeholder 3"/>
          <p:cNvSpPr>
            <a:spLocks noGrp="1"/>
          </p:cNvSpPr>
          <p:nvPr>
            <p:ph type="sldNum" sz="quarter" idx="5"/>
          </p:nvPr>
        </p:nvSpPr>
        <p:spPr/>
        <p:txBody>
          <a:bodyPr/>
          <a:lstStyle/>
          <a:p>
            <a:fld id="{42B5BDED-7DE5-4F77-A90F-582C7A038CB3}" type="slidenum">
              <a:rPr lang="en-US" smtClean="0"/>
              <a:pPr/>
              <a:t>14</a:t>
            </a:fld>
            <a:endParaRPr lang="en-US"/>
          </a:p>
        </p:txBody>
      </p:sp>
    </p:spTree>
    <p:extLst>
      <p:ext uri="{BB962C8B-B14F-4D97-AF65-F5344CB8AC3E}">
        <p14:creationId xmlns:p14="http://schemas.microsoft.com/office/powerpoint/2010/main" val="694041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B5BDED-7DE5-4F77-A90F-582C7A038CB3}" type="slidenum">
              <a:rPr lang="en-US" smtClean="0"/>
              <a:pPr/>
              <a:t>15</a:t>
            </a:fld>
            <a:endParaRPr lang="en-US"/>
          </a:p>
        </p:txBody>
      </p:sp>
    </p:spTree>
    <p:extLst>
      <p:ext uri="{BB962C8B-B14F-4D97-AF65-F5344CB8AC3E}">
        <p14:creationId xmlns:p14="http://schemas.microsoft.com/office/powerpoint/2010/main" val="1245999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B5BDED-7DE5-4F77-A90F-582C7A038CB3}" type="slidenum">
              <a:rPr lang="en-US" smtClean="0"/>
              <a:pPr/>
              <a:t>16</a:t>
            </a:fld>
            <a:endParaRPr lang="en-US"/>
          </a:p>
        </p:txBody>
      </p:sp>
    </p:spTree>
    <p:extLst>
      <p:ext uri="{BB962C8B-B14F-4D97-AF65-F5344CB8AC3E}">
        <p14:creationId xmlns:p14="http://schemas.microsoft.com/office/powerpoint/2010/main" val="2807766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 elements</a:t>
            </a:r>
          </a:p>
          <a:p>
            <a:pPr lvl="1"/>
            <a:r>
              <a:rPr lang="en-GB" dirty="0"/>
              <a:t>Medical</a:t>
            </a:r>
          </a:p>
          <a:p>
            <a:pPr lvl="1"/>
            <a:r>
              <a:rPr lang="en-GB" dirty="0"/>
              <a:t>Learning to be</a:t>
            </a:r>
          </a:p>
          <a:p>
            <a:pPr lvl="1"/>
            <a:r>
              <a:rPr lang="en-GB" dirty="0"/>
              <a:t>Personal Relationships</a:t>
            </a:r>
          </a:p>
          <a:p>
            <a:pPr lvl="1"/>
            <a:r>
              <a:rPr lang="en-GB" dirty="0"/>
              <a:t>Society</a:t>
            </a:r>
          </a:p>
          <a:p>
            <a:pPr lvl="1"/>
            <a:r>
              <a:rPr lang="en-GB" dirty="0"/>
              <a:t>Officialdom</a:t>
            </a:r>
          </a:p>
          <a:p>
            <a:pPr lvl="1"/>
            <a:r>
              <a:rPr lang="en-GB" dirty="0"/>
              <a:t>Work/School</a:t>
            </a:r>
          </a:p>
          <a:p>
            <a:pPr lvl="1"/>
            <a:r>
              <a:rPr lang="en-GB" dirty="0"/>
              <a:t>Finding oneself</a:t>
            </a:r>
          </a:p>
          <a:p>
            <a:endParaRPr lang="en-GB" dirty="0"/>
          </a:p>
        </p:txBody>
      </p:sp>
      <p:sp>
        <p:nvSpPr>
          <p:cNvPr id="4" name="Slide Number Placeholder 3"/>
          <p:cNvSpPr>
            <a:spLocks noGrp="1"/>
          </p:cNvSpPr>
          <p:nvPr>
            <p:ph type="sldNum" sz="quarter" idx="5"/>
          </p:nvPr>
        </p:nvSpPr>
        <p:spPr/>
        <p:txBody>
          <a:bodyPr/>
          <a:lstStyle/>
          <a:p>
            <a:fld id="{42B5BDED-7DE5-4F77-A90F-582C7A038CB3}" type="slidenum">
              <a:rPr lang="en-US" smtClean="0"/>
              <a:pPr/>
              <a:t>17</a:t>
            </a:fld>
            <a:endParaRPr lang="en-US"/>
          </a:p>
        </p:txBody>
      </p:sp>
    </p:spTree>
    <p:extLst>
      <p:ext uri="{BB962C8B-B14F-4D97-AF65-F5344CB8AC3E}">
        <p14:creationId xmlns:p14="http://schemas.microsoft.com/office/powerpoint/2010/main" val="1904147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Print" panose="02000600000000000000" pitchFamily="2" charset="0"/>
              </a:rPr>
              <a:t>Includes…</a:t>
            </a:r>
          </a:p>
          <a:p>
            <a:pPr lvl="1"/>
            <a:r>
              <a:rPr lang="en-US" dirty="0">
                <a:latin typeface="Segoe Print" panose="02000600000000000000" pitchFamily="2" charset="0"/>
              </a:rPr>
              <a:t>Name change</a:t>
            </a:r>
          </a:p>
          <a:p>
            <a:pPr lvl="2"/>
            <a:r>
              <a:rPr lang="en-US" dirty="0">
                <a:latin typeface="Segoe Print" panose="02000600000000000000" pitchFamily="2" charset="0"/>
              </a:rPr>
              <a:t>Dozens of </a:t>
            </a:r>
            <a:r>
              <a:rPr lang="en-US" dirty="0" err="1">
                <a:latin typeface="Segoe Print" panose="02000600000000000000" pitchFamily="2" charset="0"/>
              </a:rPr>
              <a:t>organisations</a:t>
            </a:r>
            <a:endParaRPr lang="en-US" dirty="0">
              <a:latin typeface="Segoe Print" panose="02000600000000000000" pitchFamily="2" charset="0"/>
            </a:endParaRPr>
          </a:p>
          <a:p>
            <a:pPr lvl="2"/>
            <a:r>
              <a:rPr lang="en-US" dirty="0">
                <a:latin typeface="Segoe Print" panose="02000600000000000000" pitchFamily="2" charset="0"/>
              </a:rPr>
              <a:t>Different Rules</a:t>
            </a:r>
          </a:p>
          <a:p>
            <a:pPr lvl="1"/>
            <a:r>
              <a:rPr lang="en-US" dirty="0">
                <a:latin typeface="Segoe Print" panose="02000600000000000000" pitchFamily="2" charset="0"/>
              </a:rPr>
              <a:t>Policies in schools, NHS, councils, etc.</a:t>
            </a:r>
          </a:p>
          <a:p>
            <a:pPr lvl="2"/>
            <a:r>
              <a:rPr lang="en-US" dirty="0">
                <a:latin typeface="Segoe Print" panose="02000600000000000000" pitchFamily="2" charset="0"/>
              </a:rPr>
              <a:t>Been forced to withdraw</a:t>
            </a:r>
          </a:p>
          <a:p>
            <a:pPr lvl="2"/>
            <a:r>
              <a:rPr lang="en-US" dirty="0">
                <a:latin typeface="Segoe Print" panose="02000600000000000000" pitchFamily="2" charset="0"/>
              </a:rPr>
              <a:t>Inconsistent</a:t>
            </a:r>
          </a:p>
          <a:p>
            <a:endParaRPr lang="en-GB" dirty="0"/>
          </a:p>
        </p:txBody>
      </p:sp>
      <p:sp>
        <p:nvSpPr>
          <p:cNvPr id="4" name="Slide Number Placeholder 3"/>
          <p:cNvSpPr>
            <a:spLocks noGrp="1"/>
          </p:cNvSpPr>
          <p:nvPr>
            <p:ph type="sldNum" sz="quarter" idx="5"/>
          </p:nvPr>
        </p:nvSpPr>
        <p:spPr/>
        <p:txBody>
          <a:bodyPr/>
          <a:lstStyle/>
          <a:p>
            <a:fld id="{42B5BDED-7DE5-4F77-A90F-582C7A038CB3}" type="slidenum">
              <a:rPr lang="en-US" smtClean="0"/>
              <a:pPr/>
              <a:t>19</a:t>
            </a:fld>
            <a:endParaRPr lang="en-US"/>
          </a:p>
        </p:txBody>
      </p:sp>
    </p:spTree>
    <p:extLst>
      <p:ext uri="{BB962C8B-B14F-4D97-AF65-F5344CB8AC3E}">
        <p14:creationId xmlns:p14="http://schemas.microsoft.com/office/powerpoint/2010/main" val="3589776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8562EA-426B-4EBF-92E2-FBA77E0D79E3}"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2EDCC-E21A-4AA3-AFF7-A0B1A705703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8562EA-426B-4EBF-92E2-FBA77E0D79E3}"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2EDCC-E21A-4AA3-AFF7-A0B1A705703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58636"/>
            <a:ext cx="2057400" cy="456752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89810"/>
            <a:ext cx="6019800" cy="453635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88562EA-426B-4EBF-92E2-FBA77E0D79E3}"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2EDCC-E21A-4AA3-AFF7-A0B1A705703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8562EA-426B-4EBF-92E2-FBA77E0D79E3}"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D2EDCC-E21A-4AA3-AFF7-A0B1A705703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562EA-426B-4EBF-92E2-FBA77E0D79E3}"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2EDCC-E21A-4AA3-AFF7-A0B1A705703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8562EA-426B-4EBF-92E2-FBA77E0D79E3}"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2EDCC-E21A-4AA3-AFF7-A0B1A705703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8562EA-426B-4EBF-92E2-FBA77E0D79E3}" type="datetimeFigureOut">
              <a:rPr lang="en-US" smtClean="0"/>
              <a:pPr/>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D2EDCC-E21A-4AA3-AFF7-A0B1A705703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8562EA-426B-4EBF-92E2-FBA77E0D79E3}" type="datetimeFigureOut">
              <a:rPr lang="en-US" smtClean="0"/>
              <a:pPr/>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D2EDCC-E21A-4AA3-AFF7-A0B1A705703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8562EA-426B-4EBF-92E2-FBA77E0D79E3}" type="datetimeFigureOut">
              <a:rPr lang="en-US" smtClean="0"/>
              <a:pPr/>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D2EDCC-E21A-4AA3-AFF7-A0B1A705703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1435100"/>
            <a:ext cx="3008313" cy="46643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558636"/>
            <a:ext cx="5111750" cy="45675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8562EA-426B-4EBF-92E2-FBA77E0D79E3}"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2EDCC-E21A-4AA3-AFF7-A0B1A705703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641763"/>
            <a:ext cx="5486400" cy="30858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8562EA-426B-4EBF-92E2-FBA77E0D79E3}"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2EDCC-E21A-4AA3-AFF7-A0B1A705703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2780928"/>
          </a:xfrm>
          <a:prstGeom prst="rect">
            <a:avLst/>
          </a:prstGeom>
          <a:gradFill flip="none" rotWithShape="1">
            <a:gsLst>
              <a:gs pos="1000">
                <a:schemeClr val="tx2">
                  <a:lumMod val="75000"/>
                </a:schemeClr>
              </a:gs>
              <a:gs pos="100000">
                <a:schemeClr val="bg1"/>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a:off x="6696076" y="71438"/>
            <a:ext cx="2371725" cy="2781300"/>
          </a:xfrm>
          <a:prstGeom prst="rect">
            <a:avLst/>
          </a:prstGeom>
          <a:noFill/>
          <a:ln w="9525">
            <a:noFill/>
            <a:miter lim="800000"/>
            <a:headEnd/>
            <a:tailEnd/>
          </a:ln>
        </p:spPr>
      </p:pic>
      <p:sp>
        <p:nvSpPr>
          <p:cNvPr id="9" name="Rounded Rectangle 8"/>
          <p:cNvSpPr/>
          <p:nvPr userDrawn="1"/>
        </p:nvSpPr>
        <p:spPr>
          <a:xfrm>
            <a:off x="107503" y="1268760"/>
            <a:ext cx="8496669" cy="1800200"/>
          </a:xfrm>
          <a:prstGeom prst="roundRect">
            <a:avLst/>
          </a:prstGeom>
          <a:solidFill>
            <a:schemeClr val="bg1"/>
          </a:solidFill>
          <a:ln w="730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14380" y="1863875"/>
            <a:ext cx="8989763" cy="4755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8593157" y="1863875"/>
            <a:ext cx="550843" cy="97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67544" y="188640"/>
            <a:ext cx="4906122" cy="10081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527350"/>
            <a:ext cx="7865918" cy="45988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p:cNvSpPr>
            <a:spLocks noGrp="1"/>
          </p:cNvSpPr>
          <p:nvPr>
            <p:ph type="dt" sz="half" idx="2"/>
          </p:nvPr>
        </p:nvSpPr>
        <p:spPr>
          <a:xfrm>
            <a:off x="477982"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8562EA-426B-4EBF-92E2-FBA77E0D79E3}" type="datetimeFigureOut">
              <a:rPr lang="en-US" smtClean="0"/>
              <a:pPr/>
              <a:t>9/26/2022</a:t>
            </a:fld>
            <a:endParaRPr lang="en-US"/>
          </a:p>
        </p:txBody>
      </p:sp>
      <p:sp>
        <p:nvSpPr>
          <p:cNvPr id="5" name="Footer Placeholder 4"/>
          <p:cNvSpPr>
            <a:spLocks noGrp="1"/>
          </p:cNvSpPr>
          <p:nvPr>
            <p:ph type="ftr" sz="quarter" idx="3"/>
          </p:nvPr>
        </p:nvSpPr>
        <p:spPr>
          <a:xfrm>
            <a:off x="3082636"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63591"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2EDCC-E21A-4AA3-AFF7-A0B1A7057030}" type="slidenum">
              <a:rPr lang="en-US" smtClean="0"/>
              <a:pPr/>
              <a:t>‹#›</a:t>
            </a:fld>
            <a:endParaRPr lang="en-US"/>
          </a:p>
        </p:txBody>
      </p:sp>
      <p:sp>
        <p:nvSpPr>
          <p:cNvPr id="13" name="Rounded Rectangle 12"/>
          <p:cNvSpPr/>
          <p:nvPr userDrawn="1"/>
        </p:nvSpPr>
        <p:spPr>
          <a:xfrm>
            <a:off x="0" y="0"/>
            <a:ext cx="9144000" cy="7076209"/>
          </a:xfrm>
          <a:prstGeom prst="roundRect">
            <a:avLst>
              <a:gd name="adj" fmla="val 5722"/>
            </a:avLst>
          </a:prstGeom>
          <a:noFill/>
          <a:ln w="152400">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userDrawn="1"/>
        </p:nvPicPr>
        <p:blipFill>
          <a:blip r:embed="rId14" cstate="print"/>
          <a:srcRect/>
          <a:stretch>
            <a:fillRect/>
          </a:stretch>
        </p:blipFill>
        <p:spPr bwMode="auto">
          <a:xfrm>
            <a:off x="150725" y="6473536"/>
            <a:ext cx="8917075" cy="384464"/>
          </a:xfrm>
          <a:prstGeom prst="rect">
            <a:avLst/>
          </a:prstGeom>
          <a:noFill/>
          <a:ln w="9525">
            <a:noFill/>
            <a:miter lim="800000"/>
            <a:headEnd/>
            <a:tailEnd/>
          </a:ln>
        </p:spPr>
      </p:pic>
      <p:cxnSp>
        <p:nvCxnSpPr>
          <p:cNvPr id="11" name="Straight Connector 10"/>
          <p:cNvCxnSpPr/>
          <p:nvPr userDrawn="1"/>
        </p:nvCxnSpPr>
        <p:spPr>
          <a:xfrm flipH="1">
            <a:off x="109538" y="2631281"/>
            <a:ext cx="2381" cy="422671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No automatic alt text available.">
            <a:extLst>
              <a:ext uri="{FF2B5EF4-FFF2-40B4-BE49-F238E27FC236}">
                <a16:creationId xmlns:a16="http://schemas.microsoft.com/office/drawing/2014/main" id="{15C6786C-2082-448F-ADF2-629880FB7D35}"/>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5705363" y="52939"/>
            <a:ext cx="3362437" cy="117685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hyperlink" Target="https://www.goodfreephotos.com/vector-images/dripping-slime-vector-clipart.png.php" TargetMode="External"/><Relationship Id="rId4" Type="http://schemas.openxmlformats.org/officeDocument/2006/relationships/image" Target="../media/image6.pn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pixabay.com/en/griffin-mythical-creature-myth-2022677/" TargetMode="Externa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3.jpg"/><Relationship Id="rId5" Type="http://schemas.openxmlformats.org/officeDocument/2006/relationships/image" Target="../media/image92.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png"/><Relationship Id="rId3" Type="http://schemas.openxmlformats.org/officeDocument/2006/relationships/slideLayout" Target="../slideLayouts/slideLayout2.xml"/><Relationship Id="rId7" Type="http://schemas.openxmlformats.org/officeDocument/2006/relationships/image" Target="../media/image98.jpeg"/><Relationship Id="rId12" Type="http://schemas.openxmlformats.org/officeDocument/2006/relationships/image" Target="../media/image103.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notesSlide" Target="../notesSlides/notesSlide19.xml"/><Relationship Id="rId9" Type="http://schemas.openxmlformats.org/officeDocument/2006/relationships/image" Target="../media/image100.png"/></Relationships>
</file>

<file path=ppt/slides/_rels/slide45.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04.png"/><Relationship Id="rId3" Type="http://schemas.openxmlformats.org/officeDocument/2006/relationships/slideLayout" Target="../slideLayouts/slideLayout2.xml"/><Relationship Id="rId7" Type="http://schemas.openxmlformats.org/officeDocument/2006/relationships/image" Target="../media/image84.jpeg"/><Relationship Id="rId12" Type="http://schemas.openxmlformats.org/officeDocument/2006/relationships/image" Target="../media/image111.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6.jpg"/><Relationship Id="rId11" Type="http://schemas.openxmlformats.org/officeDocument/2006/relationships/image" Target="../media/image110.jpeg"/><Relationship Id="rId5" Type="http://schemas.openxmlformats.org/officeDocument/2006/relationships/image" Target="../media/image105.jpeg"/><Relationship Id="rId10" Type="http://schemas.openxmlformats.org/officeDocument/2006/relationships/image" Target="../media/image109.jpeg"/><Relationship Id="rId4" Type="http://schemas.openxmlformats.org/officeDocument/2006/relationships/notesSlide" Target="../notesSlides/notesSlide20.xml"/><Relationship Id="rId9" Type="http://schemas.openxmlformats.org/officeDocument/2006/relationships/image" Target="../media/image108.jpeg"/></Relationships>
</file>

<file path=ppt/slides/_rels/slide4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ansdosage.blogspot.com/2011/04/asking-for-help.html" TargetMode="External"/><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1.jpg"/><Relationship Id="rId4" Type="http://schemas.openxmlformats.org/officeDocument/2006/relationships/image" Target="../media/image120.png"/></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5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5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5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6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40.jpeg"/></Relationships>
</file>

<file path=ppt/slides/_rels/slide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49.jpg"/><Relationship Id="rId3" Type="http://schemas.openxmlformats.org/officeDocument/2006/relationships/image" Target="../media/image144.jpeg"/><Relationship Id="rId7" Type="http://schemas.openxmlformats.org/officeDocument/2006/relationships/image" Target="../media/image148.jpeg"/><Relationship Id="rId12" Type="http://schemas.openxmlformats.org/officeDocument/2006/relationships/image" Target="../media/image153.jpeg"/><Relationship Id="rId2"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147.jpeg"/><Relationship Id="rId11" Type="http://schemas.openxmlformats.org/officeDocument/2006/relationships/image" Target="../media/image152.jpeg"/><Relationship Id="rId5" Type="http://schemas.openxmlformats.org/officeDocument/2006/relationships/image" Target="../media/image146.jpeg"/><Relationship Id="rId10" Type="http://schemas.openxmlformats.org/officeDocument/2006/relationships/image" Target="../media/image151.jpeg"/><Relationship Id="rId4" Type="http://schemas.openxmlformats.org/officeDocument/2006/relationships/image" Target="../media/image145.jpeg"/><Relationship Id="rId9" Type="http://schemas.openxmlformats.org/officeDocument/2006/relationships/image" Target="../media/image15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image" Target="../media/image156.png"/></Relationships>
</file>

<file path=ppt/slides/_rels/slide7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72.xml.rels><?xml version="1.0" encoding="UTF-8" standalone="yes"?>
<Relationships xmlns="http://schemas.openxmlformats.org/package/2006/relationships"><Relationship Id="rId3" Type="http://schemas.openxmlformats.org/officeDocument/2006/relationships/hyperlink" Target="http://sansdosage.blogspot.com/2011/04/asking-for-help.html" TargetMode="External"/><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64.jpg"/></Relationships>
</file>

<file path=ppt/slides/_rels/slide7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7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7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73.jpeg"/><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36787"/>
            <a:ext cx="7772400" cy="1470025"/>
          </a:xfrm>
        </p:spPr>
        <p:txBody>
          <a:bodyPr/>
          <a:lstStyle/>
          <a:p>
            <a:r>
              <a:rPr lang="en-US" b="1" dirty="0">
                <a:solidFill>
                  <a:schemeClr val="tx1"/>
                </a:solidFill>
                <a:latin typeface="Segoe Print" panose="02000600000000000000" pitchFamily="2" charset="0"/>
              </a:rPr>
              <a:t>Transgender Realities Recap</a:t>
            </a:r>
          </a:p>
        </p:txBody>
      </p:sp>
      <p:sp>
        <p:nvSpPr>
          <p:cNvPr id="3" name="Subtitle 2"/>
          <p:cNvSpPr>
            <a:spLocks noGrp="1"/>
          </p:cNvSpPr>
          <p:nvPr>
            <p:ph type="subTitle" idx="1"/>
          </p:nvPr>
        </p:nvSpPr>
        <p:spPr/>
        <p:txBody>
          <a:bodyPr/>
          <a:lstStyle/>
          <a:p>
            <a:r>
              <a:rPr lang="en-GB" dirty="0"/>
              <a:t>Hannah Massie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6D4D-6310-4E4D-871D-1C558D98E41F}"/>
              </a:ext>
            </a:extLst>
          </p:cNvPr>
          <p:cNvSpPr>
            <a:spLocks noGrp="1"/>
          </p:cNvSpPr>
          <p:nvPr>
            <p:ph type="title"/>
          </p:nvPr>
        </p:nvSpPr>
        <p:spPr/>
        <p:txBody>
          <a:bodyPr>
            <a:normAutofit/>
          </a:bodyPr>
          <a:lstStyle/>
          <a:p>
            <a:r>
              <a:rPr lang="en-US" dirty="0"/>
              <a:t>Nature of being ‘trans’</a:t>
            </a:r>
            <a:endParaRPr lang="en-GB" dirty="0"/>
          </a:p>
        </p:txBody>
      </p:sp>
      <p:pic>
        <p:nvPicPr>
          <p:cNvPr id="5" name="Content Placeholder 4">
            <a:extLst>
              <a:ext uri="{FF2B5EF4-FFF2-40B4-BE49-F238E27FC236}">
                <a16:creationId xmlns:a16="http://schemas.microsoft.com/office/drawing/2014/main" id="{E6B04417-A07D-40A2-90E5-62448B167A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175" y="1546697"/>
            <a:ext cx="4663844" cy="3764606"/>
          </a:xfrm>
        </p:spPr>
      </p:pic>
      <p:pic>
        <p:nvPicPr>
          <p:cNvPr id="9" name="Picture 8">
            <a:extLst>
              <a:ext uri="{FF2B5EF4-FFF2-40B4-BE49-F238E27FC236}">
                <a16:creationId xmlns:a16="http://schemas.microsoft.com/office/drawing/2014/main" id="{A79EEF64-8AC2-41DD-ADB7-257A29C1E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912" y="3617690"/>
            <a:ext cx="2477651" cy="2123007"/>
          </a:xfrm>
          <a:prstGeom prst="rect">
            <a:avLst/>
          </a:prstGeom>
        </p:spPr>
      </p:pic>
      <p:sp>
        <p:nvSpPr>
          <p:cNvPr id="11" name="TextBox 10">
            <a:extLst>
              <a:ext uri="{FF2B5EF4-FFF2-40B4-BE49-F238E27FC236}">
                <a16:creationId xmlns:a16="http://schemas.microsoft.com/office/drawing/2014/main" id="{3567776F-3F53-40BF-9677-859E856262ED}"/>
              </a:ext>
            </a:extLst>
          </p:cNvPr>
          <p:cNvSpPr txBox="1"/>
          <p:nvPr/>
        </p:nvSpPr>
        <p:spPr>
          <a:xfrm>
            <a:off x="75416" y="5929388"/>
            <a:ext cx="9087744" cy="461665"/>
          </a:xfrm>
          <a:prstGeom prst="rect">
            <a:avLst/>
          </a:prstGeom>
          <a:noFill/>
        </p:spPr>
        <p:txBody>
          <a:bodyPr wrap="none" rtlCol="0">
            <a:spAutoFit/>
          </a:bodyPr>
          <a:lstStyle/>
          <a:p>
            <a:r>
              <a:rPr lang="en-US" sz="2400" b="1" dirty="0">
                <a:latin typeface="Segoe Print" panose="02000600000000000000" pitchFamily="2" charset="0"/>
              </a:rPr>
              <a:t>‘Evidence shows biologic etiology for transgender identity’</a:t>
            </a:r>
            <a:endParaRPr lang="en-GB" sz="2400" b="1" dirty="0">
              <a:latin typeface="Segoe Print" panose="02000600000000000000" pitchFamily="2" charset="0"/>
            </a:endParaRPr>
          </a:p>
        </p:txBody>
      </p:sp>
      <p:sp>
        <p:nvSpPr>
          <p:cNvPr id="6" name="Content Placeholder 2">
            <a:extLst>
              <a:ext uri="{FF2B5EF4-FFF2-40B4-BE49-F238E27FC236}">
                <a16:creationId xmlns:a16="http://schemas.microsoft.com/office/drawing/2014/main" id="{E6714B18-6BB8-4077-A044-1425D27815F8}"/>
              </a:ext>
            </a:extLst>
          </p:cNvPr>
          <p:cNvSpPr txBox="1">
            <a:spLocks/>
          </p:cNvSpPr>
          <p:nvPr/>
        </p:nvSpPr>
        <p:spPr>
          <a:xfrm>
            <a:off x="4945019" y="1433109"/>
            <a:ext cx="3435437" cy="199589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latin typeface="Segoe Print" panose="02000600000000000000" pitchFamily="2" charset="0"/>
              </a:rPr>
              <a:t>Studies showing biological nature</a:t>
            </a:r>
          </a:p>
          <a:p>
            <a:pPr lvl="1"/>
            <a:r>
              <a:rPr lang="en-US" sz="1400" dirty="0">
                <a:latin typeface="Segoe Print" panose="02000600000000000000" pitchFamily="2" charset="0"/>
              </a:rPr>
              <a:t>Twin Studies</a:t>
            </a:r>
          </a:p>
          <a:p>
            <a:pPr lvl="1"/>
            <a:r>
              <a:rPr lang="en-US" sz="1400" dirty="0">
                <a:latin typeface="Segoe Print" panose="02000600000000000000" pitchFamily="2" charset="0"/>
              </a:rPr>
              <a:t>DSD cases</a:t>
            </a:r>
          </a:p>
          <a:p>
            <a:pPr lvl="1"/>
            <a:r>
              <a:rPr lang="en-US" sz="1400" dirty="0">
                <a:latin typeface="Segoe Print" panose="02000600000000000000" pitchFamily="2" charset="0"/>
              </a:rPr>
              <a:t>Brain structure scans</a:t>
            </a:r>
          </a:p>
          <a:p>
            <a:pPr lvl="1"/>
            <a:r>
              <a:rPr lang="en-US" sz="1400" dirty="0">
                <a:latin typeface="Segoe Print" panose="02000600000000000000" pitchFamily="2" charset="0"/>
              </a:rPr>
              <a:t>Behavioral analysis </a:t>
            </a:r>
            <a:r>
              <a:rPr lang="en-US" sz="1400" dirty="0" err="1">
                <a:latin typeface="Segoe Print" panose="02000600000000000000" pitchFamily="2" charset="0"/>
              </a:rPr>
              <a:t>inc</a:t>
            </a:r>
            <a:r>
              <a:rPr lang="en-US" sz="1400" dirty="0">
                <a:latin typeface="Segoe Print" panose="02000600000000000000" pitchFamily="2" charset="0"/>
              </a:rPr>
              <a:t> using brain scans</a:t>
            </a:r>
          </a:p>
          <a:p>
            <a:pPr lvl="1"/>
            <a:r>
              <a:rPr lang="en-US" sz="1400" dirty="0">
                <a:latin typeface="Segoe Print" panose="02000600000000000000" pitchFamily="2" charset="0"/>
              </a:rPr>
              <a:t>Hormone and drug studies</a:t>
            </a:r>
          </a:p>
          <a:p>
            <a:pPr lvl="1"/>
            <a:r>
              <a:rPr lang="en-US" sz="1400" dirty="0">
                <a:latin typeface="Segoe Print" panose="02000600000000000000" pitchFamily="2" charset="0"/>
              </a:rPr>
              <a:t>Fully developed by age 3</a:t>
            </a:r>
          </a:p>
          <a:p>
            <a:pPr lvl="1"/>
            <a:r>
              <a:rPr lang="en-US" sz="1400" dirty="0">
                <a:latin typeface="Segoe Print" panose="02000600000000000000" pitchFamily="2" charset="0"/>
              </a:rPr>
              <a:t>But biology is complex! </a:t>
            </a:r>
          </a:p>
          <a:p>
            <a:endParaRPr lang="en-US" sz="1400" dirty="0">
              <a:latin typeface="Segoe Print" panose="02000600000000000000" pitchFamily="2" charset="0"/>
            </a:endParaRPr>
          </a:p>
          <a:p>
            <a:endParaRPr lang="en-US" sz="1400" dirty="0">
              <a:latin typeface="Segoe Print" panose="02000600000000000000" pitchFamily="2" charset="0"/>
            </a:endParaRPr>
          </a:p>
        </p:txBody>
      </p:sp>
      <p:sp>
        <p:nvSpPr>
          <p:cNvPr id="7" name="Content Placeholder 2">
            <a:extLst>
              <a:ext uri="{FF2B5EF4-FFF2-40B4-BE49-F238E27FC236}">
                <a16:creationId xmlns:a16="http://schemas.microsoft.com/office/drawing/2014/main" id="{67163BBD-60B7-42D2-9F38-6B3D92FD932F}"/>
              </a:ext>
            </a:extLst>
          </p:cNvPr>
          <p:cNvSpPr txBox="1">
            <a:spLocks/>
          </p:cNvSpPr>
          <p:nvPr/>
        </p:nvSpPr>
        <p:spPr>
          <a:xfrm>
            <a:off x="682173" y="5393107"/>
            <a:ext cx="3435437" cy="536281"/>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latin typeface="Segoe Print" panose="02000600000000000000" pitchFamily="2" charset="0"/>
              </a:rPr>
              <a:t>Studies showing psychosocial nature </a:t>
            </a:r>
          </a:p>
          <a:p>
            <a:pPr lvl="1"/>
            <a:r>
              <a:rPr lang="en-US" sz="1400" dirty="0">
                <a:latin typeface="Segoe Print" panose="02000600000000000000" pitchFamily="2" charset="0"/>
              </a:rPr>
              <a:t>Many done none found evidence!</a:t>
            </a:r>
          </a:p>
        </p:txBody>
      </p:sp>
    </p:spTree>
    <p:extLst>
      <p:ext uri="{BB962C8B-B14F-4D97-AF65-F5344CB8AC3E}">
        <p14:creationId xmlns:p14="http://schemas.microsoft.com/office/powerpoint/2010/main" val="96368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4FD07-4098-47B7-B5F0-2831092171A6}"/>
              </a:ext>
            </a:extLst>
          </p:cNvPr>
          <p:cNvSpPr>
            <a:spLocks noGrp="1"/>
          </p:cNvSpPr>
          <p:nvPr>
            <p:ph type="title"/>
          </p:nvPr>
        </p:nvSpPr>
        <p:spPr/>
        <p:txBody>
          <a:bodyPr/>
          <a:lstStyle/>
          <a:p>
            <a:r>
              <a:rPr lang="en-US" dirty="0"/>
              <a:t>Its Natural</a:t>
            </a:r>
            <a:endParaRPr lang="en-GB" dirty="0"/>
          </a:p>
        </p:txBody>
      </p:sp>
      <p:sp>
        <p:nvSpPr>
          <p:cNvPr id="3" name="Content Placeholder 2">
            <a:extLst>
              <a:ext uri="{FF2B5EF4-FFF2-40B4-BE49-F238E27FC236}">
                <a16:creationId xmlns:a16="http://schemas.microsoft.com/office/drawing/2014/main" id="{7D237289-87C2-4677-8F18-298618307A30}"/>
              </a:ext>
            </a:extLst>
          </p:cNvPr>
          <p:cNvSpPr>
            <a:spLocks noGrp="1"/>
          </p:cNvSpPr>
          <p:nvPr>
            <p:ph idx="1"/>
          </p:nvPr>
        </p:nvSpPr>
        <p:spPr>
          <a:xfrm>
            <a:off x="457200" y="1658711"/>
            <a:ext cx="4711148" cy="4694546"/>
          </a:xfrm>
        </p:spPr>
        <p:txBody>
          <a:bodyPr>
            <a:normAutofit fontScale="85000" lnSpcReduction="20000"/>
          </a:bodyPr>
          <a:lstStyle/>
          <a:p>
            <a:r>
              <a:rPr lang="en-US" dirty="0">
                <a:latin typeface="Segoe Print" panose="02000600000000000000" pitchFamily="2" charset="0"/>
              </a:rPr>
              <a:t>Cannot be caught, coerced, chosen, cured or converted</a:t>
            </a:r>
          </a:p>
          <a:p>
            <a:r>
              <a:rPr lang="en-US" dirty="0">
                <a:latin typeface="Segoe Print" panose="02000600000000000000" pitchFamily="2" charset="0"/>
              </a:rPr>
              <a:t>Its </a:t>
            </a:r>
            <a:r>
              <a:rPr lang="en-US">
                <a:latin typeface="Segoe Print" panose="02000600000000000000" pitchFamily="2" charset="0"/>
              </a:rPr>
              <a:t>not an </a:t>
            </a:r>
            <a:r>
              <a:rPr lang="en-US" dirty="0">
                <a:latin typeface="Segoe Print" panose="02000600000000000000" pitchFamily="2" charset="0"/>
              </a:rPr>
              <a:t>ideology (any more than being Autistic is an ideology)</a:t>
            </a:r>
          </a:p>
          <a:p>
            <a:r>
              <a:rPr lang="en-US" dirty="0">
                <a:latin typeface="Segoe Print" panose="02000600000000000000" pitchFamily="2" charset="0"/>
              </a:rPr>
              <a:t>Has been around for as long as humans and is part of natural diversity</a:t>
            </a:r>
          </a:p>
          <a:p>
            <a:r>
              <a:rPr lang="en-US" dirty="0">
                <a:latin typeface="Segoe Print" panose="02000600000000000000" pitchFamily="2" charset="0"/>
              </a:rPr>
              <a:t>Is different to Sexuality (LGB). Sexualities cover the spectrum</a:t>
            </a:r>
          </a:p>
        </p:txBody>
      </p:sp>
      <p:pic>
        <p:nvPicPr>
          <p:cNvPr id="5" name="Picture 4">
            <a:extLst>
              <a:ext uri="{FF2B5EF4-FFF2-40B4-BE49-F238E27FC236}">
                <a16:creationId xmlns:a16="http://schemas.microsoft.com/office/drawing/2014/main" id="{C4E16188-61E5-4396-A692-1680FFF3F3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297" y="2420887"/>
            <a:ext cx="3726503" cy="3170195"/>
          </a:xfrm>
          <a:prstGeom prst="rect">
            <a:avLst/>
          </a:prstGeom>
        </p:spPr>
      </p:pic>
    </p:spTree>
    <p:extLst>
      <p:ext uri="{BB962C8B-B14F-4D97-AF65-F5344CB8AC3E}">
        <p14:creationId xmlns:p14="http://schemas.microsoft.com/office/powerpoint/2010/main" val="390095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F7D8-861D-4519-B0B0-812B03A1EE03}"/>
              </a:ext>
            </a:extLst>
          </p:cNvPr>
          <p:cNvSpPr>
            <a:spLocks noGrp="1"/>
          </p:cNvSpPr>
          <p:nvPr>
            <p:ph type="title"/>
          </p:nvPr>
        </p:nvSpPr>
        <p:spPr>
          <a:xfrm>
            <a:off x="265315" y="215541"/>
            <a:ext cx="5366051" cy="857250"/>
          </a:xfrm>
        </p:spPr>
        <p:txBody>
          <a:bodyPr>
            <a:normAutofit/>
          </a:bodyPr>
          <a:lstStyle/>
          <a:p>
            <a:r>
              <a:rPr lang="en-GB" sz="3200" dirty="0">
                <a:latin typeface="Trebuchet MS" panose="020B0603020202020204" pitchFamily="34" charset="0"/>
              </a:rPr>
              <a:t>Terminology</a:t>
            </a:r>
          </a:p>
        </p:txBody>
      </p:sp>
      <p:sp>
        <p:nvSpPr>
          <p:cNvPr id="3" name="Rectangle 1">
            <a:extLst>
              <a:ext uri="{FF2B5EF4-FFF2-40B4-BE49-F238E27FC236}">
                <a16:creationId xmlns:a16="http://schemas.microsoft.com/office/drawing/2014/main" id="{D22D65FD-2F8D-4276-8875-958B1CA830D1}"/>
              </a:ext>
            </a:extLst>
          </p:cNvPr>
          <p:cNvSpPr>
            <a:spLocks noChangeArrowheads="1"/>
          </p:cNvSpPr>
          <p:nvPr/>
        </p:nvSpPr>
        <p:spPr bwMode="auto">
          <a:xfrm>
            <a:off x="1" y="890201"/>
            <a:ext cx="138564"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p>
        </p:txBody>
      </p:sp>
      <p:sp>
        <p:nvSpPr>
          <p:cNvPr id="9" name="TextBox 8">
            <a:extLst>
              <a:ext uri="{FF2B5EF4-FFF2-40B4-BE49-F238E27FC236}">
                <a16:creationId xmlns:a16="http://schemas.microsoft.com/office/drawing/2014/main" id="{93CABB63-7FBC-4958-B5BF-74185B6016F8}"/>
              </a:ext>
            </a:extLst>
          </p:cNvPr>
          <p:cNvSpPr txBox="1"/>
          <p:nvPr/>
        </p:nvSpPr>
        <p:spPr>
          <a:xfrm>
            <a:off x="788936" y="3862588"/>
            <a:ext cx="1591323" cy="1985159"/>
          </a:xfrm>
          <a:prstGeom prst="rect">
            <a:avLst/>
          </a:prstGeom>
          <a:noFill/>
        </p:spPr>
        <p:txBody>
          <a:bodyPr wrap="square" rtlCol="0">
            <a:spAutoFit/>
          </a:bodyPr>
          <a:lstStyle/>
          <a:p>
            <a:r>
              <a:rPr lang="en-US" b="1" dirty="0">
                <a:solidFill>
                  <a:srgbClr val="FF0000"/>
                </a:solidFill>
                <a:latin typeface="Segoe Print" panose="02000600000000000000" pitchFamily="2" charset="0"/>
              </a:rPr>
              <a:t>Sexuality</a:t>
            </a:r>
          </a:p>
          <a:p>
            <a:r>
              <a:rPr lang="en-US" sz="1500" dirty="0">
                <a:latin typeface="Segoe Print" panose="02000600000000000000" pitchFamily="2" charset="0"/>
              </a:rPr>
              <a:t>(Heterosexual)</a:t>
            </a:r>
          </a:p>
          <a:p>
            <a:r>
              <a:rPr lang="en-US" sz="1500" dirty="0">
                <a:solidFill>
                  <a:schemeClr val="tx2">
                    <a:lumMod val="60000"/>
                    <a:lumOff val="40000"/>
                  </a:schemeClr>
                </a:solidFill>
                <a:latin typeface="Segoe Print" panose="02000600000000000000" pitchFamily="2" charset="0"/>
              </a:rPr>
              <a:t>Homosexual</a:t>
            </a:r>
          </a:p>
          <a:p>
            <a:r>
              <a:rPr lang="en-US" sz="1500" dirty="0">
                <a:solidFill>
                  <a:schemeClr val="tx2">
                    <a:lumMod val="60000"/>
                    <a:lumOff val="40000"/>
                  </a:schemeClr>
                </a:solidFill>
                <a:latin typeface="Segoe Print" panose="02000600000000000000" pitchFamily="2" charset="0"/>
              </a:rPr>
              <a:t>Lesbian	</a:t>
            </a:r>
          </a:p>
          <a:p>
            <a:r>
              <a:rPr lang="en-US" sz="1500" dirty="0">
                <a:solidFill>
                  <a:schemeClr val="tx2">
                    <a:lumMod val="60000"/>
                    <a:lumOff val="40000"/>
                  </a:schemeClr>
                </a:solidFill>
                <a:latin typeface="Segoe Print" panose="02000600000000000000" pitchFamily="2" charset="0"/>
              </a:rPr>
              <a:t>Gay </a:t>
            </a:r>
          </a:p>
          <a:p>
            <a:r>
              <a:rPr lang="en-US" sz="1500" dirty="0">
                <a:solidFill>
                  <a:schemeClr val="tx2">
                    <a:lumMod val="60000"/>
                    <a:lumOff val="40000"/>
                  </a:schemeClr>
                </a:solidFill>
                <a:latin typeface="Segoe Print" panose="02000600000000000000" pitchFamily="2" charset="0"/>
              </a:rPr>
              <a:t>Bisexual</a:t>
            </a:r>
          </a:p>
          <a:p>
            <a:r>
              <a:rPr lang="en-US" sz="1500" dirty="0">
                <a:solidFill>
                  <a:schemeClr val="tx2">
                    <a:lumMod val="60000"/>
                    <a:lumOff val="40000"/>
                  </a:schemeClr>
                </a:solidFill>
                <a:latin typeface="Segoe Print" panose="02000600000000000000" pitchFamily="2" charset="0"/>
              </a:rPr>
              <a:t>Asexual </a:t>
            </a:r>
            <a:br>
              <a:rPr lang="en-US" sz="1500" dirty="0">
                <a:solidFill>
                  <a:schemeClr val="tx2">
                    <a:lumMod val="60000"/>
                    <a:lumOff val="40000"/>
                  </a:schemeClr>
                </a:solidFill>
                <a:latin typeface="Segoe Print" panose="02000600000000000000" pitchFamily="2" charset="0"/>
              </a:rPr>
            </a:br>
            <a:r>
              <a:rPr lang="en-US" sz="1500" dirty="0">
                <a:solidFill>
                  <a:schemeClr val="tx2">
                    <a:lumMod val="60000"/>
                    <a:lumOff val="40000"/>
                  </a:schemeClr>
                </a:solidFill>
                <a:latin typeface="Segoe Print" panose="02000600000000000000" pitchFamily="2" charset="0"/>
              </a:rPr>
              <a:t>Pansexual </a:t>
            </a:r>
          </a:p>
        </p:txBody>
      </p:sp>
      <p:sp>
        <p:nvSpPr>
          <p:cNvPr id="11" name="Rectangle 10">
            <a:extLst>
              <a:ext uri="{FF2B5EF4-FFF2-40B4-BE49-F238E27FC236}">
                <a16:creationId xmlns:a16="http://schemas.microsoft.com/office/drawing/2014/main" id="{9E109EB5-770C-4718-BA47-5AF7E9E080A9}"/>
              </a:ext>
            </a:extLst>
          </p:cNvPr>
          <p:cNvSpPr/>
          <p:nvPr/>
        </p:nvSpPr>
        <p:spPr>
          <a:xfrm>
            <a:off x="5015106" y="1970484"/>
            <a:ext cx="2043722" cy="1985159"/>
          </a:xfrm>
          <a:prstGeom prst="rect">
            <a:avLst/>
          </a:prstGeom>
        </p:spPr>
        <p:txBody>
          <a:bodyPr wrap="square">
            <a:spAutoFit/>
          </a:bodyPr>
          <a:lstStyle/>
          <a:p>
            <a:r>
              <a:rPr lang="en-US" b="1" dirty="0">
                <a:solidFill>
                  <a:srgbClr val="FF0000"/>
                </a:solidFill>
                <a:latin typeface="Segoe Print" panose="02000600000000000000" pitchFamily="2" charset="0"/>
              </a:rPr>
              <a:t>Gender</a:t>
            </a:r>
          </a:p>
          <a:p>
            <a:r>
              <a:rPr lang="en-US" sz="1500" dirty="0">
                <a:latin typeface="Segoe Print" panose="02000600000000000000" pitchFamily="2" charset="0"/>
              </a:rPr>
              <a:t>(Cisgender)</a:t>
            </a:r>
            <a:endParaRPr lang="en-GB" sz="1500" dirty="0">
              <a:latin typeface="Segoe Print" panose="02000600000000000000" pitchFamily="2" charset="0"/>
            </a:endParaRPr>
          </a:p>
          <a:p>
            <a:r>
              <a:rPr lang="en-US" sz="1500" dirty="0">
                <a:solidFill>
                  <a:schemeClr val="tx2">
                    <a:lumMod val="60000"/>
                    <a:lumOff val="40000"/>
                  </a:schemeClr>
                </a:solidFill>
                <a:latin typeface="Segoe Print" panose="02000600000000000000" pitchFamily="2" charset="0"/>
              </a:rPr>
              <a:t>Transgender </a:t>
            </a:r>
          </a:p>
          <a:p>
            <a:r>
              <a:rPr lang="en-US" sz="1500" dirty="0">
                <a:solidFill>
                  <a:schemeClr val="tx2">
                    <a:lumMod val="60000"/>
                    <a:lumOff val="40000"/>
                  </a:schemeClr>
                </a:solidFill>
                <a:latin typeface="Segoe Print" panose="02000600000000000000" pitchFamily="2" charset="0"/>
              </a:rPr>
              <a:t>(Transsexual)</a:t>
            </a:r>
          </a:p>
          <a:p>
            <a:r>
              <a:rPr lang="en-US" sz="1500" dirty="0">
                <a:solidFill>
                  <a:schemeClr val="tx2">
                    <a:lumMod val="60000"/>
                    <a:lumOff val="40000"/>
                  </a:schemeClr>
                </a:solidFill>
                <a:latin typeface="Segoe Print" panose="02000600000000000000" pitchFamily="2" charset="0"/>
              </a:rPr>
              <a:t>Non Binary</a:t>
            </a:r>
          </a:p>
          <a:p>
            <a:r>
              <a:rPr lang="en-US" sz="1500" dirty="0">
                <a:solidFill>
                  <a:schemeClr val="tx2">
                    <a:lumMod val="60000"/>
                    <a:lumOff val="40000"/>
                  </a:schemeClr>
                </a:solidFill>
                <a:latin typeface="Segoe Print" panose="02000600000000000000" pitchFamily="2" charset="0"/>
              </a:rPr>
              <a:t>Agender</a:t>
            </a:r>
          </a:p>
          <a:p>
            <a:r>
              <a:rPr lang="en-US" sz="1500" dirty="0">
                <a:solidFill>
                  <a:schemeClr val="tx2">
                    <a:lumMod val="60000"/>
                    <a:lumOff val="40000"/>
                  </a:schemeClr>
                </a:solidFill>
                <a:latin typeface="Segoe Print" panose="02000600000000000000" pitchFamily="2" charset="0"/>
              </a:rPr>
              <a:t>Gender Fluid</a:t>
            </a:r>
          </a:p>
          <a:p>
            <a:r>
              <a:rPr lang="en-US" sz="1500" dirty="0">
                <a:solidFill>
                  <a:schemeClr val="tx2">
                    <a:lumMod val="60000"/>
                    <a:lumOff val="40000"/>
                  </a:schemeClr>
                </a:solidFill>
                <a:latin typeface="Segoe Print" panose="02000600000000000000" pitchFamily="2" charset="0"/>
              </a:rPr>
              <a:t> </a:t>
            </a:r>
          </a:p>
        </p:txBody>
      </p:sp>
      <p:sp>
        <p:nvSpPr>
          <p:cNvPr id="10" name="TextBox 9">
            <a:extLst>
              <a:ext uri="{FF2B5EF4-FFF2-40B4-BE49-F238E27FC236}">
                <a16:creationId xmlns:a16="http://schemas.microsoft.com/office/drawing/2014/main" id="{891B920B-3EAD-4649-BBAD-4FFEC5BC7050}"/>
              </a:ext>
            </a:extLst>
          </p:cNvPr>
          <p:cNvSpPr txBox="1"/>
          <p:nvPr/>
        </p:nvSpPr>
        <p:spPr>
          <a:xfrm>
            <a:off x="792146" y="2057402"/>
            <a:ext cx="1591323" cy="1061829"/>
          </a:xfrm>
          <a:prstGeom prst="rect">
            <a:avLst/>
          </a:prstGeom>
          <a:noFill/>
        </p:spPr>
        <p:txBody>
          <a:bodyPr wrap="square" rtlCol="0">
            <a:spAutoFit/>
          </a:bodyPr>
          <a:lstStyle/>
          <a:p>
            <a:r>
              <a:rPr lang="en-US" b="1" dirty="0">
                <a:solidFill>
                  <a:srgbClr val="FF0000"/>
                </a:solidFill>
                <a:latin typeface="Segoe Print" panose="02000600000000000000" pitchFamily="2" charset="0"/>
              </a:rPr>
              <a:t>Sex</a:t>
            </a:r>
          </a:p>
          <a:p>
            <a:r>
              <a:rPr lang="en-US" sz="1500" dirty="0">
                <a:latin typeface="Segoe Print" panose="02000600000000000000" pitchFamily="2" charset="0"/>
              </a:rPr>
              <a:t>(Male)</a:t>
            </a:r>
          </a:p>
          <a:p>
            <a:r>
              <a:rPr lang="en-US" sz="1500" dirty="0">
                <a:latin typeface="Segoe Print" panose="02000600000000000000" pitchFamily="2" charset="0"/>
              </a:rPr>
              <a:t>(Female)</a:t>
            </a:r>
          </a:p>
          <a:p>
            <a:r>
              <a:rPr lang="en-US" sz="1500" dirty="0">
                <a:solidFill>
                  <a:schemeClr val="tx2">
                    <a:lumMod val="60000"/>
                    <a:lumOff val="40000"/>
                  </a:schemeClr>
                </a:solidFill>
                <a:latin typeface="Segoe Print" panose="02000600000000000000" pitchFamily="2" charset="0"/>
              </a:rPr>
              <a:t>Intersex</a:t>
            </a:r>
            <a:r>
              <a:rPr lang="en-US" sz="1500" dirty="0">
                <a:latin typeface="Segoe Print" panose="02000600000000000000" pitchFamily="2" charset="0"/>
              </a:rPr>
              <a:t> </a:t>
            </a:r>
          </a:p>
        </p:txBody>
      </p:sp>
      <p:sp>
        <p:nvSpPr>
          <p:cNvPr id="12" name="TextBox 11">
            <a:extLst>
              <a:ext uri="{FF2B5EF4-FFF2-40B4-BE49-F238E27FC236}">
                <a16:creationId xmlns:a16="http://schemas.microsoft.com/office/drawing/2014/main" id="{B6DFFF9D-B752-4DE4-A1E1-46CF3D593C02}"/>
              </a:ext>
            </a:extLst>
          </p:cNvPr>
          <p:cNvSpPr txBox="1"/>
          <p:nvPr/>
        </p:nvSpPr>
        <p:spPr>
          <a:xfrm>
            <a:off x="6036967" y="4583442"/>
            <a:ext cx="1591323" cy="1061829"/>
          </a:xfrm>
          <a:prstGeom prst="rect">
            <a:avLst/>
          </a:prstGeom>
          <a:noFill/>
        </p:spPr>
        <p:txBody>
          <a:bodyPr wrap="square" rtlCol="0">
            <a:spAutoFit/>
          </a:bodyPr>
          <a:lstStyle/>
          <a:p>
            <a:r>
              <a:rPr lang="en-US" b="1" dirty="0">
                <a:solidFill>
                  <a:srgbClr val="FF0000"/>
                </a:solidFill>
                <a:latin typeface="Segoe Print" panose="02000600000000000000" pitchFamily="2" charset="0"/>
              </a:rPr>
              <a:t>General</a:t>
            </a:r>
          </a:p>
          <a:p>
            <a:r>
              <a:rPr lang="en-US" sz="1500" dirty="0">
                <a:solidFill>
                  <a:schemeClr val="tx2">
                    <a:lumMod val="60000"/>
                    <a:lumOff val="40000"/>
                  </a:schemeClr>
                </a:solidFill>
                <a:latin typeface="Segoe Print" panose="02000600000000000000" pitchFamily="2" charset="0"/>
              </a:rPr>
              <a:t>Queer</a:t>
            </a:r>
          </a:p>
          <a:p>
            <a:r>
              <a:rPr lang="en-US" sz="1500" dirty="0">
                <a:solidFill>
                  <a:schemeClr val="tx2">
                    <a:lumMod val="60000"/>
                    <a:lumOff val="40000"/>
                  </a:schemeClr>
                </a:solidFill>
                <a:latin typeface="Segoe Print" panose="02000600000000000000" pitchFamily="2" charset="0"/>
              </a:rPr>
              <a:t>Questioning </a:t>
            </a:r>
          </a:p>
          <a:p>
            <a:r>
              <a:rPr lang="en-US" sz="1500" dirty="0">
                <a:solidFill>
                  <a:schemeClr val="tx2">
                    <a:lumMod val="60000"/>
                    <a:lumOff val="40000"/>
                  </a:schemeClr>
                </a:solidFill>
                <a:latin typeface="Segoe Print" panose="02000600000000000000" pitchFamily="2" charset="0"/>
              </a:rPr>
              <a:t>Ally</a:t>
            </a:r>
          </a:p>
        </p:txBody>
      </p:sp>
      <p:pic>
        <p:nvPicPr>
          <p:cNvPr id="14" name="Picture 8" descr="Image result for male and female body differences">
            <a:extLst>
              <a:ext uri="{FF2B5EF4-FFF2-40B4-BE49-F238E27FC236}">
                <a16:creationId xmlns:a16="http://schemas.microsoft.com/office/drawing/2014/main" id="{43CC0DD8-3430-4559-8D59-70B6EB6F92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5861" y="1581490"/>
            <a:ext cx="1651454" cy="20008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couples kissing graphic">
            <a:extLst>
              <a:ext uri="{FF2B5EF4-FFF2-40B4-BE49-F238E27FC236}">
                <a16:creationId xmlns:a16="http://schemas.microsoft.com/office/drawing/2014/main" id="{D4163824-5E80-4851-AB84-6C00A67D21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4107" y="4210615"/>
            <a:ext cx="1859013" cy="1431440"/>
          </a:xfrm>
          <a:prstGeom prst="rect">
            <a:avLst/>
          </a:prstGeom>
          <a:noFill/>
          <a:extLst>
            <a:ext uri="{909E8E84-426E-40DD-AFC4-6F175D3DCCD1}">
              <a14:hiddenFill xmlns:a14="http://schemas.microsoft.com/office/drawing/2010/main">
                <a:solidFill>
                  <a:srgbClr val="FFFFFF"/>
                </a:solidFill>
              </a14:hiddenFill>
            </a:ext>
          </a:extLst>
        </p:spPr>
      </p:pic>
      <p:sp>
        <p:nvSpPr>
          <p:cNvPr id="16" name="Cross 15">
            <a:extLst>
              <a:ext uri="{FF2B5EF4-FFF2-40B4-BE49-F238E27FC236}">
                <a16:creationId xmlns:a16="http://schemas.microsoft.com/office/drawing/2014/main" id="{8AE8225D-CC4A-4A0E-A7ED-B3B0BDC4C7E1}"/>
              </a:ext>
            </a:extLst>
          </p:cNvPr>
          <p:cNvSpPr/>
          <p:nvPr/>
        </p:nvSpPr>
        <p:spPr>
          <a:xfrm rot="2545150">
            <a:off x="2603608" y="1691828"/>
            <a:ext cx="1991371" cy="2002468"/>
          </a:xfrm>
          <a:prstGeom prst="plus">
            <a:avLst>
              <a:gd name="adj" fmla="val 480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ross 16">
            <a:extLst>
              <a:ext uri="{FF2B5EF4-FFF2-40B4-BE49-F238E27FC236}">
                <a16:creationId xmlns:a16="http://schemas.microsoft.com/office/drawing/2014/main" id="{22924DA4-3E3D-4F71-94DF-D5546CD585F0}"/>
              </a:ext>
            </a:extLst>
          </p:cNvPr>
          <p:cNvSpPr/>
          <p:nvPr/>
        </p:nvSpPr>
        <p:spPr>
          <a:xfrm rot="2696823">
            <a:off x="2607389" y="3925101"/>
            <a:ext cx="1991371" cy="2002468"/>
          </a:xfrm>
          <a:prstGeom prst="plus">
            <a:avLst>
              <a:gd name="adj" fmla="val 480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4" descr="Image result for identity images">
            <a:extLst>
              <a:ext uri="{FF2B5EF4-FFF2-40B4-BE49-F238E27FC236}">
                <a16:creationId xmlns:a16="http://schemas.microsoft.com/office/drawing/2014/main" id="{D59FF26D-F48B-49DE-A550-0F799E139C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1082" y="2057402"/>
            <a:ext cx="1611146" cy="181537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EAD0474-E611-4D62-B8C9-AE7C4B5DF507}"/>
              </a:ext>
            </a:extLst>
          </p:cNvPr>
          <p:cNvSpPr txBox="1"/>
          <p:nvPr/>
        </p:nvSpPr>
        <p:spPr>
          <a:xfrm>
            <a:off x="2930746" y="6023853"/>
            <a:ext cx="6138219" cy="400110"/>
          </a:xfrm>
          <a:prstGeom prst="rect">
            <a:avLst/>
          </a:prstGeom>
          <a:noFill/>
        </p:spPr>
        <p:txBody>
          <a:bodyPr wrap="none" rtlCol="0">
            <a:spAutoFit/>
          </a:bodyPr>
          <a:lstStyle/>
          <a:p>
            <a:r>
              <a:rPr lang="en-US" sz="2000" b="1" dirty="0">
                <a:latin typeface="Segoe Print" panose="02000600000000000000" pitchFamily="2" charset="0"/>
              </a:rPr>
              <a:t>It is important to get the terminology right!!</a:t>
            </a:r>
            <a:endParaRPr lang="en-GB" sz="2000" b="1" dirty="0">
              <a:latin typeface="Segoe Print" panose="02000600000000000000" pitchFamily="2" charset="0"/>
            </a:endParaRPr>
          </a:p>
        </p:txBody>
      </p:sp>
    </p:spTree>
    <p:extLst>
      <p:ext uri="{BB962C8B-B14F-4D97-AF65-F5344CB8AC3E}">
        <p14:creationId xmlns:p14="http://schemas.microsoft.com/office/powerpoint/2010/main" val="58734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0"/>
                            </p:stCondLst>
                            <p:childTnLst>
                              <p:par>
                                <p:cTn id="18" presetID="5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0"/>
                            </p:stCondLst>
                            <p:childTnLst>
                              <p:par>
                                <p:cTn id="28" presetID="2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p:stCondLst>
                              <p:cond delay="0"/>
                            </p:stCondLst>
                            <p:childTnLst>
                              <p:par>
                                <p:cTn id="42" presetID="22" presetClass="entr" presetSubtype="4"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16" grpId="0" animBg="1"/>
      <p:bldP spid="17"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Transgender Stats</a:t>
            </a:r>
          </a:p>
        </p:txBody>
      </p:sp>
      <p:pic>
        <p:nvPicPr>
          <p:cNvPr id="5122" name="Picture 2" descr="https://i2.wp.com/www.pinknews.co.uk/images/2011/04/GettyImages-82189830.jpg?w=430&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0905" y="364512"/>
            <a:ext cx="2417993" cy="16644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9E441A9-8E11-4717-B37D-DC153ED52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39" y="3740701"/>
            <a:ext cx="3063505" cy="2019475"/>
          </a:xfrm>
          <a:prstGeom prst="rect">
            <a:avLst/>
          </a:prstGeom>
        </p:spPr>
      </p:pic>
      <p:pic>
        <p:nvPicPr>
          <p:cNvPr id="12" name="Picture 11">
            <a:extLst>
              <a:ext uri="{FF2B5EF4-FFF2-40B4-BE49-F238E27FC236}">
                <a16:creationId xmlns:a16="http://schemas.microsoft.com/office/drawing/2014/main" id="{F6C4BFB2-EBC7-4D5A-8F76-9CA2AA1B12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8699" y="1486470"/>
            <a:ext cx="2408129" cy="1653683"/>
          </a:xfrm>
          <a:prstGeom prst="rect">
            <a:avLst/>
          </a:prstGeom>
        </p:spPr>
      </p:pic>
      <p:pic>
        <p:nvPicPr>
          <p:cNvPr id="14" name="Picture 13">
            <a:extLst>
              <a:ext uri="{FF2B5EF4-FFF2-40B4-BE49-F238E27FC236}">
                <a16:creationId xmlns:a16="http://schemas.microsoft.com/office/drawing/2014/main" id="{96A1638B-58BA-48E3-B57A-503E940E47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44" y="2118245"/>
            <a:ext cx="2743438" cy="1425063"/>
          </a:xfrm>
          <a:prstGeom prst="rect">
            <a:avLst/>
          </a:prstGeom>
        </p:spPr>
      </p:pic>
      <p:pic>
        <p:nvPicPr>
          <p:cNvPr id="16" name="Picture 15">
            <a:extLst>
              <a:ext uri="{FF2B5EF4-FFF2-40B4-BE49-F238E27FC236}">
                <a16:creationId xmlns:a16="http://schemas.microsoft.com/office/drawing/2014/main" id="{4A66351C-82A6-41C1-A5E3-54D72662FC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6960" y="2925242"/>
            <a:ext cx="3086728" cy="2764584"/>
          </a:xfrm>
          <a:prstGeom prst="rect">
            <a:avLst/>
          </a:prstGeom>
        </p:spPr>
      </p:pic>
      <p:sp>
        <p:nvSpPr>
          <p:cNvPr id="20" name="TextBox 19">
            <a:extLst>
              <a:ext uri="{FF2B5EF4-FFF2-40B4-BE49-F238E27FC236}">
                <a16:creationId xmlns:a16="http://schemas.microsoft.com/office/drawing/2014/main" id="{163ABD20-9299-412A-A453-CD2BB0C5B48F}"/>
              </a:ext>
            </a:extLst>
          </p:cNvPr>
          <p:cNvSpPr txBox="1"/>
          <p:nvPr/>
        </p:nvSpPr>
        <p:spPr>
          <a:xfrm>
            <a:off x="467544" y="1453521"/>
            <a:ext cx="2408129" cy="461665"/>
          </a:xfrm>
          <a:prstGeom prst="rect">
            <a:avLst/>
          </a:prstGeom>
          <a:noFill/>
        </p:spPr>
        <p:txBody>
          <a:bodyPr wrap="square" rtlCol="0">
            <a:spAutoFit/>
          </a:bodyPr>
          <a:lstStyle/>
          <a:p>
            <a:r>
              <a:rPr lang="en-US" sz="2400" b="1" dirty="0">
                <a:latin typeface="Segoe Print" panose="02000600000000000000" pitchFamily="2" charset="0"/>
              </a:rPr>
              <a:t>Some stats </a:t>
            </a:r>
            <a:endParaRPr lang="en-GB" sz="2400" b="1" dirty="0">
              <a:latin typeface="Segoe Print" panose="02000600000000000000" pitchFamily="2" charset="0"/>
            </a:endParaRPr>
          </a:p>
        </p:txBody>
      </p:sp>
      <p:sp>
        <p:nvSpPr>
          <p:cNvPr id="21" name="TextBox 20">
            <a:extLst>
              <a:ext uri="{FF2B5EF4-FFF2-40B4-BE49-F238E27FC236}">
                <a16:creationId xmlns:a16="http://schemas.microsoft.com/office/drawing/2014/main" id="{FC575E25-B1B8-4C09-A669-04C75C9DD99F}"/>
              </a:ext>
            </a:extLst>
          </p:cNvPr>
          <p:cNvSpPr txBox="1"/>
          <p:nvPr/>
        </p:nvSpPr>
        <p:spPr>
          <a:xfrm>
            <a:off x="3765704" y="5973455"/>
            <a:ext cx="5155324" cy="461665"/>
          </a:xfrm>
          <a:prstGeom prst="rect">
            <a:avLst/>
          </a:prstGeom>
          <a:noFill/>
        </p:spPr>
        <p:txBody>
          <a:bodyPr wrap="square" rtlCol="0">
            <a:spAutoFit/>
          </a:bodyPr>
          <a:lstStyle/>
          <a:p>
            <a:r>
              <a:rPr lang="en-US" sz="2400" b="1" dirty="0">
                <a:latin typeface="Segoe Print" panose="02000600000000000000" pitchFamily="2" charset="0"/>
              </a:rPr>
              <a:t>Growing visibility and numbers</a:t>
            </a:r>
            <a:endParaRPr lang="en-GB" sz="2400" b="1" dirty="0">
              <a:latin typeface="Segoe Print" panose="02000600000000000000" pitchFamily="2" charset="0"/>
            </a:endParaRPr>
          </a:p>
        </p:txBody>
      </p:sp>
      <p:sp>
        <p:nvSpPr>
          <p:cNvPr id="22" name="TextBox 21">
            <a:extLst>
              <a:ext uri="{FF2B5EF4-FFF2-40B4-BE49-F238E27FC236}">
                <a16:creationId xmlns:a16="http://schemas.microsoft.com/office/drawing/2014/main" id="{CD9D2A07-8FEF-4FD2-86B9-94F8DDE05B8F}"/>
              </a:ext>
            </a:extLst>
          </p:cNvPr>
          <p:cNvSpPr txBox="1"/>
          <p:nvPr/>
        </p:nvSpPr>
        <p:spPr>
          <a:xfrm>
            <a:off x="3580571" y="1718283"/>
            <a:ext cx="2263182" cy="923330"/>
          </a:xfrm>
          <a:prstGeom prst="rect">
            <a:avLst/>
          </a:prstGeom>
          <a:noFill/>
        </p:spPr>
        <p:txBody>
          <a:bodyPr wrap="square" rtlCol="0">
            <a:spAutoFit/>
          </a:bodyPr>
          <a:lstStyle/>
          <a:p>
            <a:pPr algn="ctr"/>
            <a:r>
              <a:rPr lang="en-US" dirty="0">
                <a:latin typeface="Segoe Print" panose="02000600000000000000" pitchFamily="2" charset="0"/>
              </a:rPr>
              <a:t>1:100 trans</a:t>
            </a:r>
          </a:p>
          <a:p>
            <a:pPr algn="ctr"/>
            <a:r>
              <a:rPr lang="en-US" dirty="0">
                <a:latin typeface="Segoe Print" panose="02000600000000000000" pitchFamily="2" charset="0"/>
              </a:rPr>
              <a:t>1:25gender issue</a:t>
            </a:r>
          </a:p>
          <a:p>
            <a:pPr algn="ctr"/>
            <a:r>
              <a:rPr lang="en-US" dirty="0">
                <a:latin typeface="Segoe Print" panose="02000600000000000000" pitchFamily="2" charset="0"/>
              </a:rPr>
              <a:t>1:50 Intersex</a:t>
            </a:r>
            <a:endParaRPr lang="en-GB" dirty="0">
              <a:latin typeface="Segoe Print" panose="02000600000000000000" pitchFamily="2" charset="0"/>
            </a:endParaRPr>
          </a:p>
        </p:txBody>
      </p:sp>
      <p:sp>
        <p:nvSpPr>
          <p:cNvPr id="23" name="TextBox 22">
            <a:extLst>
              <a:ext uri="{FF2B5EF4-FFF2-40B4-BE49-F238E27FC236}">
                <a16:creationId xmlns:a16="http://schemas.microsoft.com/office/drawing/2014/main" id="{9878F133-08AF-40D8-A916-6F696FE5AA56}"/>
              </a:ext>
            </a:extLst>
          </p:cNvPr>
          <p:cNvSpPr txBox="1"/>
          <p:nvPr/>
        </p:nvSpPr>
        <p:spPr>
          <a:xfrm>
            <a:off x="467544" y="3534119"/>
            <a:ext cx="2263182" cy="369332"/>
          </a:xfrm>
          <a:prstGeom prst="rect">
            <a:avLst/>
          </a:prstGeom>
          <a:noFill/>
        </p:spPr>
        <p:txBody>
          <a:bodyPr wrap="square" rtlCol="0">
            <a:spAutoFit/>
          </a:bodyPr>
          <a:lstStyle/>
          <a:p>
            <a:pPr algn="ctr"/>
            <a:r>
              <a:rPr lang="en-US" dirty="0">
                <a:latin typeface="Segoe Print" panose="02000600000000000000" pitchFamily="2" charset="0"/>
              </a:rPr>
              <a:t>Growing numbers </a:t>
            </a:r>
            <a:endParaRPr lang="en-GB" dirty="0">
              <a:latin typeface="Segoe Print" panose="02000600000000000000" pitchFamily="2" charset="0"/>
            </a:endParaRPr>
          </a:p>
        </p:txBody>
      </p:sp>
      <p:pic>
        <p:nvPicPr>
          <p:cNvPr id="15" name="Picture 14">
            <a:extLst>
              <a:ext uri="{FF2B5EF4-FFF2-40B4-BE49-F238E27FC236}">
                <a16:creationId xmlns:a16="http://schemas.microsoft.com/office/drawing/2014/main" id="{2FF5114E-D911-4CBE-84D3-6F16CEE2A28A}"/>
              </a:ext>
            </a:extLst>
          </p:cNvPr>
          <p:cNvPicPr>
            <a:picLocks noChangeAspect="1"/>
          </p:cNvPicPr>
          <p:nvPr/>
        </p:nvPicPr>
        <p:blipFill>
          <a:blip r:embed="rId8"/>
          <a:stretch>
            <a:fillRect/>
          </a:stretch>
        </p:blipFill>
        <p:spPr>
          <a:xfrm>
            <a:off x="9868567" y="3061108"/>
            <a:ext cx="2047837" cy="2133640"/>
          </a:xfrm>
          <a:prstGeom prst="rect">
            <a:avLst/>
          </a:prstGeom>
        </p:spPr>
      </p:pic>
    </p:spTree>
    <p:extLst>
      <p:ext uri="{BB962C8B-B14F-4D97-AF65-F5344CB8AC3E}">
        <p14:creationId xmlns:p14="http://schemas.microsoft.com/office/powerpoint/2010/main" val="233667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par>
                          <p:cTn id="38" fill="hold">
                            <p:stCondLst>
                              <p:cond delay="1000"/>
                            </p:stCondLst>
                            <p:childTnLst>
                              <p:par>
                                <p:cTn id="39" presetID="6" presetClass="entr" presetSubtype="16"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9822-E715-4C84-8341-4BAB61473964}"/>
              </a:ext>
            </a:extLst>
          </p:cNvPr>
          <p:cNvSpPr>
            <a:spLocks noGrp="1"/>
          </p:cNvSpPr>
          <p:nvPr>
            <p:ph type="title"/>
          </p:nvPr>
        </p:nvSpPr>
        <p:spPr/>
        <p:txBody>
          <a:bodyPr>
            <a:normAutofit fontScale="90000"/>
          </a:bodyPr>
          <a:lstStyle/>
          <a:p>
            <a:r>
              <a:rPr lang="en-US" dirty="0"/>
              <a:t>Personal Experience </a:t>
            </a:r>
            <a:br>
              <a:rPr lang="en-US" dirty="0"/>
            </a:br>
            <a:r>
              <a:rPr lang="en-US" dirty="0"/>
              <a:t>prior to acceptance</a:t>
            </a:r>
            <a:endParaRPr lang="en-GB" dirty="0"/>
          </a:p>
        </p:txBody>
      </p:sp>
      <p:pic>
        <p:nvPicPr>
          <p:cNvPr id="5" name="Picture 4">
            <a:extLst>
              <a:ext uri="{FF2B5EF4-FFF2-40B4-BE49-F238E27FC236}">
                <a16:creationId xmlns:a16="http://schemas.microsoft.com/office/drawing/2014/main" id="{1DEEACCE-6232-4DAF-860C-2D2F4BBF9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736" y="1931735"/>
            <a:ext cx="2652930" cy="3160776"/>
          </a:xfrm>
          <a:prstGeom prst="rect">
            <a:avLst/>
          </a:prstGeom>
        </p:spPr>
      </p:pic>
      <p:pic>
        <p:nvPicPr>
          <p:cNvPr id="13" name="Picture 12">
            <a:extLst>
              <a:ext uri="{FF2B5EF4-FFF2-40B4-BE49-F238E27FC236}">
                <a16:creationId xmlns:a16="http://schemas.microsoft.com/office/drawing/2014/main" id="{3CB72604-DDE3-4CF0-8ACD-73F1E638E0DD}"/>
              </a:ext>
            </a:extLst>
          </p:cNvPr>
          <p:cNvPicPr>
            <a:picLocks noChangeAspect="1"/>
          </p:cNvPicPr>
          <p:nvPr/>
        </p:nvPicPr>
        <p:blipFill rotWithShape="1">
          <a:blip r:embed="rId4">
            <a:extLst>
              <a:ext uri="{28A0092B-C50C-407E-A947-70E740481C1C}">
                <a14:useLocalDpi xmlns:a14="http://schemas.microsoft.com/office/drawing/2010/main" val="0"/>
              </a:ext>
            </a:extLst>
          </a:blip>
          <a:srcRect r="47521"/>
          <a:stretch/>
        </p:blipFill>
        <p:spPr>
          <a:xfrm>
            <a:off x="2184582" y="4466262"/>
            <a:ext cx="713827" cy="1731622"/>
          </a:xfrm>
          <a:prstGeom prst="rect">
            <a:avLst/>
          </a:prstGeom>
        </p:spPr>
      </p:pic>
      <p:sp>
        <p:nvSpPr>
          <p:cNvPr id="23" name="TextBox 22">
            <a:extLst>
              <a:ext uri="{FF2B5EF4-FFF2-40B4-BE49-F238E27FC236}">
                <a16:creationId xmlns:a16="http://schemas.microsoft.com/office/drawing/2014/main" id="{209CB380-2C58-4890-A029-8667FEA1DBA4}"/>
              </a:ext>
            </a:extLst>
          </p:cNvPr>
          <p:cNvSpPr txBox="1"/>
          <p:nvPr/>
        </p:nvSpPr>
        <p:spPr>
          <a:xfrm>
            <a:off x="5867813" y="3943042"/>
            <a:ext cx="1547347" cy="523220"/>
          </a:xfrm>
          <a:prstGeom prst="rect">
            <a:avLst/>
          </a:prstGeom>
          <a:noFill/>
        </p:spPr>
        <p:txBody>
          <a:bodyPr wrap="square" rtlCol="0">
            <a:spAutoFit/>
          </a:bodyPr>
          <a:lstStyle/>
          <a:p>
            <a:pPr algn="ctr"/>
            <a:r>
              <a:rPr lang="en-US" sz="1400" dirty="0">
                <a:latin typeface="Segoe Print" panose="02000600000000000000" pitchFamily="2" charset="0"/>
              </a:rPr>
              <a:t>How supposed to behave</a:t>
            </a:r>
            <a:endParaRPr lang="en-GB" sz="1400" dirty="0">
              <a:latin typeface="Segoe Print" panose="02000600000000000000" pitchFamily="2" charset="0"/>
            </a:endParaRPr>
          </a:p>
        </p:txBody>
      </p:sp>
      <p:pic>
        <p:nvPicPr>
          <p:cNvPr id="20" name="Picture 19">
            <a:extLst>
              <a:ext uri="{FF2B5EF4-FFF2-40B4-BE49-F238E27FC236}">
                <a16:creationId xmlns:a16="http://schemas.microsoft.com/office/drawing/2014/main" id="{A1589D1C-4D5A-41B0-B05B-8951F7BCD5B1}"/>
              </a:ext>
            </a:extLst>
          </p:cNvPr>
          <p:cNvPicPr>
            <a:picLocks noChangeAspect="1"/>
          </p:cNvPicPr>
          <p:nvPr/>
        </p:nvPicPr>
        <p:blipFill>
          <a:blip r:embed="rId5"/>
          <a:stretch>
            <a:fillRect/>
          </a:stretch>
        </p:blipFill>
        <p:spPr>
          <a:xfrm>
            <a:off x="6546775" y="4861028"/>
            <a:ext cx="1360228" cy="1461402"/>
          </a:xfrm>
          <a:prstGeom prst="rect">
            <a:avLst/>
          </a:prstGeom>
        </p:spPr>
      </p:pic>
      <p:sp>
        <p:nvSpPr>
          <p:cNvPr id="29" name="TextBox 28">
            <a:extLst>
              <a:ext uri="{FF2B5EF4-FFF2-40B4-BE49-F238E27FC236}">
                <a16:creationId xmlns:a16="http://schemas.microsoft.com/office/drawing/2014/main" id="{3301E569-FFBB-41F0-AE81-069EB71F8B48}"/>
              </a:ext>
            </a:extLst>
          </p:cNvPr>
          <p:cNvSpPr txBox="1"/>
          <p:nvPr/>
        </p:nvSpPr>
        <p:spPr>
          <a:xfrm>
            <a:off x="4636471" y="5396601"/>
            <a:ext cx="1827891" cy="523220"/>
          </a:xfrm>
          <a:prstGeom prst="rect">
            <a:avLst/>
          </a:prstGeom>
          <a:noFill/>
        </p:spPr>
        <p:txBody>
          <a:bodyPr wrap="square" rtlCol="0">
            <a:spAutoFit/>
          </a:bodyPr>
          <a:lstStyle/>
          <a:p>
            <a:pPr algn="ctr"/>
            <a:r>
              <a:rPr lang="en-GB" sz="1400" dirty="0">
                <a:latin typeface="Segoe Print" panose="02000600000000000000" pitchFamily="2" charset="0"/>
              </a:rPr>
              <a:t>Not fitting in has consequences</a:t>
            </a:r>
          </a:p>
        </p:txBody>
      </p:sp>
      <p:sp>
        <p:nvSpPr>
          <p:cNvPr id="15" name="TextBox 14">
            <a:extLst>
              <a:ext uri="{FF2B5EF4-FFF2-40B4-BE49-F238E27FC236}">
                <a16:creationId xmlns:a16="http://schemas.microsoft.com/office/drawing/2014/main" id="{9FF626CD-3C84-4CE2-B973-1EF6FF768B50}"/>
              </a:ext>
            </a:extLst>
          </p:cNvPr>
          <p:cNvSpPr txBox="1"/>
          <p:nvPr/>
        </p:nvSpPr>
        <p:spPr>
          <a:xfrm>
            <a:off x="7414008" y="3982541"/>
            <a:ext cx="1547347" cy="523220"/>
          </a:xfrm>
          <a:prstGeom prst="rect">
            <a:avLst/>
          </a:prstGeom>
          <a:noFill/>
        </p:spPr>
        <p:txBody>
          <a:bodyPr wrap="square" rtlCol="0">
            <a:spAutoFit/>
          </a:bodyPr>
          <a:lstStyle/>
          <a:p>
            <a:pPr algn="ctr"/>
            <a:r>
              <a:rPr lang="en-US" sz="1400" dirty="0">
                <a:latin typeface="Segoe Print" panose="02000600000000000000" pitchFamily="2" charset="0"/>
              </a:rPr>
              <a:t>How wired to behave</a:t>
            </a:r>
            <a:endParaRPr lang="en-GB" sz="1400" dirty="0">
              <a:latin typeface="Segoe Print" panose="02000600000000000000" pitchFamily="2" charset="0"/>
            </a:endParaRPr>
          </a:p>
        </p:txBody>
      </p:sp>
      <p:sp>
        <p:nvSpPr>
          <p:cNvPr id="16" name="TextBox 15">
            <a:extLst>
              <a:ext uri="{FF2B5EF4-FFF2-40B4-BE49-F238E27FC236}">
                <a16:creationId xmlns:a16="http://schemas.microsoft.com/office/drawing/2014/main" id="{3584C07B-CA6E-4A23-8BE3-60C4868B3B37}"/>
              </a:ext>
            </a:extLst>
          </p:cNvPr>
          <p:cNvSpPr txBox="1"/>
          <p:nvPr/>
        </p:nvSpPr>
        <p:spPr>
          <a:xfrm>
            <a:off x="6546775" y="1502099"/>
            <a:ext cx="1547347" cy="584775"/>
          </a:xfrm>
          <a:prstGeom prst="rect">
            <a:avLst/>
          </a:prstGeom>
          <a:noFill/>
        </p:spPr>
        <p:txBody>
          <a:bodyPr wrap="square" rtlCol="0">
            <a:spAutoFit/>
          </a:bodyPr>
          <a:lstStyle/>
          <a:p>
            <a:pPr algn="ctr"/>
            <a:r>
              <a:rPr lang="en-US" sz="1600" b="1" dirty="0" err="1">
                <a:latin typeface="Segoe Print" panose="02000600000000000000" pitchFamily="2" charset="0"/>
              </a:rPr>
              <a:t>Behaviour</a:t>
            </a:r>
            <a:r>
              <a:rPr lang="en-US" sz="1600" b="1" dirty="0">
                <a:latin typeface="Segoe Print" panose="02000600000000000000" pitchFamily="2" charset="0"/>
              </a:rPr>
              <a:t> conflict</a:t>
            </a:r>
            <a:endParaRPr lang="en-GB" sz="1600" b="1" dirty="0">
              <a:latin typeface="Segoe Print" panose="02000600000000000000" pitchFamily="2" charset="0"/>
            </a:endParaRPr>
          </a:p>
        </p:txBody>
      </p:sp>
      <p:pic>
        <p:nvPicPr>
          <p:cNvPr id="17" name="Picture 16">
            <a:extLst>
              <a:ext uri="{FF2B5EF4-FFF2-40B4-BE49-F238E27FC236}">
                <a16:creationId xmlns:a16="http://schemas.microsoft.com/office/drawing/2014/main" id="{0E69882B-DF14-47C7-B4A3-DECCC19D9D4B}"/>
              </a:ext>
            </a:extLst>
          </p:cNvPr>
          <p:cNvPicPr>
            <a:picLocks noChangeAspect="1"/>
          </p:cNvPicPr>
          <p:nvPr/>
        </p:nvPicPr>
        <p:blipFill rotWithShape="1">
          <a:blip r:embed="rId4">
            <a:extLst>
              <a:ext uri="{28A0092B-C50C-407E-A947-70E740481C1C}">
                <a14:useLocalDpi xmlns:a14="http://schemas.microsoft.com/office/drawing/2010/main" val="0"/>
              </a:ext>
            </a:extLst>
          </a:blip>
          <a:srcRect l="49258"/>
          <a:stretch/>
        </p:blipFill>
        <p:spPr>
          <a:xfrm>
            <a:off x="7749018" y="2138119"/>
            <a:ext cx="690207" cy="1731622"/>
          </a:xfrm>
          <a:prstGeom prst="rect">
            <a:avLst/>
          </a:prstGeom>
        </p:spPr>
      </p:pic>
      <p:pic>
        <p:nvPicPr>
          <p:cNvPr id="18" name="Picture 17">
            <a:extLst>
              <a:ext uri="{FF2B5EF4-FFF2-40B4-BE49-F238E27FC236}">
                <a16:creationId xmlns:a16="http://schemas.microsoft.com/office/drawing/2014/main" id="{0A8835D0-B827-4CE6-ADD8-4CDD2A51BD28}"/>
              </a:ext>
            </a:extLst>
          </p:cNvPr>
          <p:cNvPicPr>
            <a:picLocks noChangeAspect="1"/>
          </p:cNvPicPr>
          <p:nvPr/>
        </p:nvPicPr>
        <p:blipFill>
          <a:blip r:embed="rId6"/>
          <a:stretch>
            <a:fillRect/>
          </a:stretch>
        </p:blipFill>
        <p:spPr>
          <a:xfrm>
            <a:off x="469918" y="3378965"/>
            <a:ext cx="1152995" cy="1087297"/>
          </a:xfrm>
          <a:prstGeom prst="rect">
            <a:avLst/>
          </a:prstGeom>
        </p:spPr>
      </p:pic>
      <p:pic>
        <p:nvPicPr>
          <p:cNvPr id="19" name="Picture 18">
            <a:extLst>
              <a:ext uri="{FF2B5EF4-FFF2-40B4-BE49-F238E27FC236}">
                <a16:creationId xmlns:a16="http://schemas.microsoft.com/office/drawing/2014/main" id="{54187655-4BF6-4422-9DF0-93BAABD96D82}"/>
              </a:ext>
            </a:extLst>
          </p:cNvPr>
          <p:cNvPicPr>
            <a:picLocks noChangeAspect="1"/>
          </p:cNvPicPr>
          <p:nvPr/>
        </p:nvPicPr>
        <p:blipFill rotWithShape="1">
          <a:blip r:embed="rId4">
            <a:extLst>
              <a:ext uri="{28A0092B-C50C-407E-A947-70E740481C1C}">
                <a14:useLocalDpi xmlns:a14="http://schemas.microsoft.com/office/drawing/2010/main" val="0"/>
              </a:ext>
            </a:extLst>
          </a:blip>
          <a:srcRect l="49258"/>
          <a:stretch/>
        </p:blipFill>
        <p:spPr>
          <a:xfrm>
            <a:off x="2058126" y="2036932"/>
            <a:ext cx="690207" cy="1731622"/>
          </a:xfrm>
          <a:prstGeom prst="rect">
            <a:avLst/>
          </a:prstGeom>
        </p:spPr>
      </p:pic>
      <p:sp>
        <p:nvSpPr>
          <p:cNvPr id="21" name="TextBox 20">
            <a:extLst>
              <a:ext uri="{FF2B5EF4-FFF2-40B4-BE49-F238E27FC236}">
                <a16:creationId xmlns:a16="http://schemas.microsoft.com/office/drawing/2014/main" id="{6C2D35C9-1B83-404E-949C-A60D604E8C18}"/>
              </a:ext>
            </a:extLst>
          </p:cNvPr>
          <p:cNvSpPr txBox="1"/>
          <p:nvPr/>
        </p:nvSpPr>
        <p:spPr>
          <a:xfrm>
            <a:off x="657535" y="1639348"/>
            <a:ext cx="1547347" cy="584775"/>
          </a:xfrm>
          <a:prstGeom prst="rect">
            <a:avLst/>
          </a:prstGeom>
          <a:noFill/>
        </p:spPr>
        <p:txBody>
          <a:bodyPr wrap="square" rtlCol="0">
            <a:spAutoFit/>
          </a:bodyPr>
          <a:lstStyle/>
          <a:p>
            <a:pPr algn="ctr"/>
            <a:r>
              <a:rPr lang="en-US" sz="1600" b="1" dirty="0">
                <a:latin typeface="Segoe Print" panose="02000600000000000000" pitchFamily="2" charset="0"/>
              </a:rPr>
              <a:t>Body Dysmorphia</a:t>
            </a:r>
            <a:endParaRPr lang="en-GB" sz="1600" b="1" dirty="0">
              <a:latin typeface="Segoe Print" panose="02000600000000000000" pitchFamily="2" charset="0"/>
            </a:endParaRPr>
          </a:p>
        </p:txBody>
      </p:sp>
      <p:cxnSp>
        <p:nvCxnSpPr>
          <p:cNvPr id="4" name="Straight Arrow Connector 3">
            <a:extLst>
              <a:ext uri="{FF2B5EF4-FFF2-40B4-BE49-F238E27FC236}">
                <a16:creationId xmlns:a16="http://schemas.microsoft.com/office/drawing/2014/main" id="{87B51ACF-CE4F-4960-B347-1E240C21777D}"/>
              </a:ext>
            </a:extLst>
          </p:cNvPr>
          <p:cNvCxnSpPr>
            <a:stCxn id="19" idx="1"/>
          </p:cNvCxnSpPr>
          <p:nvPr/>
        </p:nvCxnSpPr>
        <p:spPr>
          <a:xfrm flipH="1">
            <a:off x="1552271" y="2902743"/>
            <a:ext cx="505855" cy="526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C076882-B571-4B22-9222-470F9C8D1F82}"/>
              </a:ext>
            </a:extLst>
          </p:cNvPr>
          <p:cNvCxnSpPr/>
          <p:nvPr/>
        </p:nvCxnSpPr>
        <p:spPr>
          <a:xfrm flipH="1" flipV="1">
            <a:off x="1666658" y="4466262"/>
            <a:ext cx="391468" cy="394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68F354F1-7C47-42A0-B3C6-7D48B581C59A}"/>
              </a:ext>
            </a:extLst>
          </p:cNvPr>
          <p:cNvPicPr>
            <a:picLocks noChangeAspect="1"/>
          </p:cNvPicPr>
          <p:nvPr/>
        </p:nvPicPr>
        <p:blipFill rotWithShape="1">
          <a:blip r:embed="rId4">
            <a:extLst>
              <a:ext uri="{28A0092B-C50C-407E-A947-70E740481C1C}">
                <a14:useLocalDpi xmlns:a14="http://schemas.microsoft.com/office/drawing/2010/main" val="0"/>
              </a:ext>
            </a:extLst>
          </a:blip>
          <a:srcRect r="47521"/>
          <a:stretch/>
        </p:blipFill>
        <p:spPr>
          <a:xfrm>
            <a:off x="6433488" y="2138119"/>
            <a:ext cx="713827" cy="1731622"/>
          </a:xfrm>
          <a:prstGeom prst="rect">
            <a:avLst/>
          </a:prstGeom>
        </p:spPr>
      </p:pic>
      <p:sp>
        <p:nvSpPr>
          <p:cNvPr id="27" name="TextBox 26">
            <a:extLst>
              <a:ext uri="{FF2B5EF4-FFF2-40B4-BE49-F238E27FC236}">
                <a16:creationId xmlns:a16="http://schemas.microsoft.com/office/drawing/2014/main" id="{E7901ECD-1F64-444D-B024-C5AF4CB8188A}"/>
              </a:ext>
            </a:extLst>
          </p:cNvPr>
          <p:cNvSpPr txBox="1"/>
          <p:nvPr/>
        </p:nvSpPr>
        <p:spPr>
          <a:xfrm>
            <a:off x="450632" y="2496932"/>
            <a:ext cx="1547347" cy="523220"/>
          </a:xfrm>
          <a:prstGeom prst="rect">
            <a:avLst/>
          </a:prstGeom>
          <a:noFill/>
        </p:spPr>
        <p:txBody>
          <a:bodyPr wrap="square" rtlCol="0">
            <a:spAutoFit/>
          </a:bodyPr>
          <a:lstStyle/>
          <a:p>
            <a:pPr algn="ctr"/>
            <a:r>
              <a:rPr lang="en-US" sz="1400" dirty="0">
                <a:latin typeface="Segoe Print" panose="02000600000000000000" pitchFamily="2" charset="0"/>
              </a:rPr>
              <a:t>Internal identity</a:t>
            </a:r>
            <a:endParaRPr lang="en-GB" sz="1400" dirty="0">
              <a:latin typeface="Segoe Print" panose="02000600000000000000" pitchFamily="2" charset="0"/>
            </a:endParaRPr>
          </a:p>
        </p:txBody>
      </p:sp>
      <p:sp>
        <p:nvSpPr>
          <p:cNvPr id="31" name="TextBox 30">
            <a:extLst>
              <a:ext uri="{FF2B5EF4-FFF2-40B4-BE49-F238E27FC236}">
                <a16:creationId xmlns:a16="http://schemas.microsoft.com/office/drawing/2014/main" id="{822DFC27-D879-4D4E-B460-AB65502DC08A}"/>
              </a:ext>
            </a:extLst>
          </p:cNvPr>
          <p:cNvSpPr txBox="1"/>
          <p:nvPr/>
        </p:nvSpPr>
        <p:spPr>
          <a:xfrm>
            <a:off x="436741" y="5134991"/>
            <a:ext cx="1547347" cy="523220"/>
          </a:xfrm>
          <a:prstGeom prst="rect">
            <a:avLst/>
          </a:prstGeom>
          <a:noFill/>
        </p:spPr>
        <p:txBody>
          <a:bodyPr wrap="square" rtlCol="0">
            <a:spAutoFit/>
          </a:bodyPr>
          <a:lstStyle/>
          <a:p>
            <a:pPr algn="ctr"/>
            <a:r>
              <a:rPr lang="en-US" sz="1400" dirty="0">
                <a:latin typeface="Segoe Print" panose="02000600000000000000" pitchFamily="2" charset="0"/>
              </a:rPr>
              <a:t>External Senses</a:t>
            </a:r>
            <a:endParaRPr lang="en-GB" sz="1400" dirty="0">
              <a:latin typeface="Segoe Print" panose="02000600000000000000" pitchFamily="2" charset="0"/>
            </a:endParaRPr>
          </a:p>
        </p:txBody>
      </p:sp>
    </p:spTree>
    <p:extLst>
      <p:ext uri="{BB962C8B-B14F-4D97-AF65-F5344CB8AC3E}">
        <p14:creationId xmlns:p14="http://schemas.microsoft.com/office/powerpoint/2010/main" val="106447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P spid="15" grpId="0"/>
      <p:bldP spid="16" grpId="0"/>
      <p:bldP spid="21" grpId="0"/>
      <p:bldP spid="27"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48D50-E602-4FF9-8010-E7DE1CE4D3DC}"/>
              </a:ext>
            </a:extLst>
          </p:cNvPr>
          <p:cNvSpPr>
            <a:spLocks noGrp="1"/>
          </p:cNvSpPr>
          <p:nvPr>
            <p:ph type="title"/>
          </p:nvPr>
        </p:nvSpPr>
        <p:spPr/>
        <p:txBody>
          <a:bodyPr>
            <a:normAutofit fontScale="90000"/>
          </a:bodyPr>
          <a:lstStyle/>
          <a:p>
            <a:r>
              <a:rPr lang="en-US" dirty="0"/>
              <a:t>Consequences… </a:t>
            </a:r>
            <a:br>
              <a:rPr lang="en-US" dirty="0"/>
            </a:br>
            <a:r>
              <a:rPr lang="en-US" dirty="0"/>
              <a:t>prior to acceptance</a:t>
            </a:r>
            <a:endParaRPr lang="en-GB" dirty="0"/>
          </a:p>
        </p:txBody>
      </p:sp>
      <p:sp>
        <p:nvSpPr>
          <p:cNvPr id="7" name="TextBox 6">
            <a:extLst>
              <a:ext uri="{FF2B5EF4-FFF2-40B4-BE49-F238E27FC236}">
                <a16:creationId xmlns:a16="http://schemas.microsoft.com/office/drawing/2014/main" id="{5A146DB5-65CE-43B9-B81B-BD2942A21169}"/>
              </a:ext>
            </a:extLst>
          </p:cNvPr>
          <p:cNvSpPr txBox="1"/>
          <p:nvPr/>
        </p:nvSpPr>
        <p:spPr>
          <a:xfrm>
            <a:off x="307835" y="6010187"/>
            <a:ext cx="8630889" cy="461665"/>
          </a:xfrm>
          <a:prstGeom prst="rect">
            <a:avLst/>
          </a:prstGeom>
          <a:noFill/>
        </p:spPr>
        <p:txBody>
          <a:bodyPr wrap="none" rtlCol="0">
            <a:spAutoFit/>
          </a:bodyPr>
          <a:lstStyle/>
          <a:p>
            <a:r>
              <a:rPr lang="en-US" sz="2400" b="1" dirty="0">
                <a:latin typeface="Segoe Print" panose="02000600000000000000" pitchFamily="2" charset="0"/>
              </a:rPr>
              <a:t>Can fight and hide it for many years before admission</a:t>
            </a:r>
            <a:endParaRPr lang="en-GB" sz="2400" b="1" dirty="0">
              <a:latin typeface="Segoe Print" panose="02000600000000000000" pitchFamily="2" charset="0"/>
            </a:endParaRPr>
          </a:p>
        </p:txBody>
      </p:sp>
      <p:pic>
        <p:nvPicPr>
          <p:cNvPr id="10" name="Picture 9">
            <a:extLst>
              <a:ext uri="{FF2B5EF4-FFF2-40B4-BE49-F238E27FC236}">
                <a16:creationId xmlns:a16="http://schemas.microsoft.com/office/drawing/2014/main" id="{3D64C819-A5BF-495D-A2F6-38F619CF4C20}"/>
              </a:ext>
            </a:extLst>
          </p:cNvPr>
          <p:cNvPicPr>
            <a:picLocks noChangeAspect="1"/>
          </p:cNvPicPr>
          <p:nvPr/>
        </p:nvPicPr>
        <p:blipFill>
          <a:blip r:embed="rId3"/>
          <a:stretch>
            <a:fillRect/>
          </a:stretch>
        </p:blipFill>
        <p:spPr>
          <a:xfrm>
            <a:off x="2704182" y="2050454"/>
            <a:ext cx="1274072" cy="1776659"/>
          </a:xfrm>
          <a:prstGeom prst="rect">
            <a:avLst/>
          </a:prstGeom>
        </p:spPr>
      </p:pic>
      <p:pic>
        <p:nvPicPr>
          <p:cNvPr id="14" name="Picture 13">
            <a:extLst>
              <a:ext uri="{FF2B5EF4-FFF2-40B4-BE49-F238E27FC236}">
                <a16:creationId xmlns:a16="http://schemas.microsoft.com/office/drawing/2014/main" id="{51E7549C-0F0D-49D5-8693-8F6BA59325EA}"/>
              </a:ext>
            </a:extLst>
          </p:cNvPr>
          <p:cNvPicPr>
            <a:picLocks noChangeAspect="1"/>
          </p:cNvPicPr>
          <p:nvPr/>
        </p:nvPicPr>
        <p:blipFill>
          <a:blip r:embed="rId4"/>
          <a:stretch>
            <a:fillRect/>
          </a:stretch>
        </p:blipFill>
        <p:spPr>
          <a:xfrm>
            <a:off x="1166724" y="2119237"/>
            <a:ext cx="1274072" cy="2281749"/>
          </a:xfrm>
          <a:prstGeom prst="rect">
            <a:avLst/>
          </a:prstGeom>
        </p:spPr>
      </p:pic>
      <p:pic>
        <p:nvPicPr>
          <p:cNvPr id="16" name="Picture 15">
            <a:extLst>
              <a:ext uri="{FF2B5EF4-FFF2-40B4-BE49-F238E27FC236}">
                <a16:creationId xmlns:a16="http://schemas.microsoft.com/office/drawing/2014/main" id="{935722AC-0C57-4B3B-9B55-3DAF5549F169}"/>
              </a:ext>
            </a:extLst>
          </p:cNvPr>
          <p:cNvPicPr>
            <a:picLocks noChangeAspect="1"/>
          </p:cNvPicPr>
          <p:nvPr/>
        </p:nvPicPr>
        <p:blipFill>
          <a:blip r:embed="rId5"/>
          <a:stretch>
            <a:fillRect/>
          </a:stretch>
        </p:blipFill>
        <p:spPr>
          <a:xfrm>
            <a:off x="4926764" y="2088959"/>
            <a:ext cx="3540677" cy="3540677"/>
          </a:xfrm>
          <a:prstGeom prst="rect">
            <a:avLst/>
          </a:prstGeom>
        </p:spPr>
      </p:pic>
      <p:pic>
        <p:nvPicPr>
          <p:cNvPr id="18" name="Picture 17">
            <a:extLst>
              <a:ext uri="{FF2B5EF4-FFF2-40B4-BE49-F238E27FC236}">
                <a16:creationId xmlns:a16="http://schemas.microsoft.com/office/drawing/2014/main" id="{72AC6AAD-5045-443D-AB0B-B0295FD03B10}"/>
              </a:ext>
            </a:extLst>
          </p:cNvPr>
          <p:cNvPicPr>
            <a:picLocks noChangeAspect="1"/>
          </p:cNvPicPr>
          <p:nvPr/>
        </p:nvPicPr>
        <p:blipFill>
          <a:blip r:embed="rId6"/>
          <a:stretch>
            <a:fillRect/>
          </a:stretch>
        </p:blipFill>
        <p:spPr>
          <a:xfrm>
            <a:off x="244327" y="1366317"/>
            <a:ext cx="7620000" cy="722642"/>
          </a:xfrm>
          <a:prstGeom prst="rect">
            <a:avLst/>
          </a:prstGeom>
        </p:spPr>
      </p:pic>
      <p:pic>
        <p:nvPicPr>
          <p:cNvPr id="9" name="Picture 8">
            <a:extLst>
              <a:ext uri="{FF2B5EF4-FFF2-40B4-BE49-F238E27FC236}">
                <a16:creationId xmlns:a16="http://schemas.microsoft.com/office/drawing/2014/main" id="{F026FD20-4E4D-4243-B019-90B3F4E112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6392" y="4902913"/>
            <a:ext cx="721347" cy="935497"/>
          </a:xfrm>
          <a:prstGeom prst="rect">
            <a:avLst/>
          </a:prstGeom>
        </p:spPr>
      </p:pic>
      <p:sp>
        <p:nvSpPr>
          <p:cNvPr id="11" name="TextBox 10">
            <a:extLst>
              <a:ext uri="{FF2B5EF4-FFF2-40B4-BE49-F238E27FC236}">
                <a16:creationId xmlns:a16="http://schemas.microsoft.com/office/drawing/2014/main" id="{0556D4B6-5B7C-4F03-9842-DBA97DD05DFF}"/>
              </a:ext>
            </a:extLst>
          </p:cNvPr>
          <p:cNvSpPr txBox="1"/>
          <p:nvPr/>
        </p:nvSpPr>
        <p:spPr>
          <a:xfrm>
            <a:off x="-31440" y="4956523"/>
            <a:ext cx="2263182" cy="1015663"/>
          </a:xfrm>
          <a:prstGeom prst="rect">
            <a:avLst/>
          </a:prstGeom>
          <a:noFill/>
        </p:spPr>
        <p:txBody>
          <a:bodyPr wrap="square" rtlCol="0">
            <a:spAutoFit/>
          </a:bodyPr>
          <a:lstStyle/>
          <a:p>
            <a:pPr algn="ctr"/>
            <a:r>
              <a:rPr lang="en-US" sz="1200" dirty="0">
                <a:latin typeface="Segoe Print" panose="02000600000000000000" pitchFamily="2" charset="0"/>
              </a:rPr>
              <a:t>Autism</a:t>
            </a:r>
          </a:p>
          <a:p>
            <a:pPr algn="ctr"/>
            <a:r>
              <a:rPr lang="en-US" sz="1200" dirty="0">
                <a:latin typeface="Segoe Print" panose="02000600000000000000" pitchFamily="2" charset="0"/>
              </a:rPr>
              <a:t>BPD</a:t>
            </a:r>
          </a:p>
          <a:p>
            <a:pPr algn="ctr"/>
            <a:r>
              <a:rPr lang="en-US" sz="1200" dirty="0">
                <a:latin typeface="Segoe Print" panose="02000600000000000000" pitchFamily="2" charset="0"/>
              </a:rPr>
              <a:t>Social Anxiety </a:t>
            </a:r>
          </a:p>
          <a:p>
            <a:pPr algn="ctr"/>
            <a:r>
              <a:rPr lang="en-US" sz="1200" dirty="0">
                <a:latin typeface="Segoe Print" panose="02000600000000000000" pitchFamily="2" charset="0"/>
              </a:rPr>
              <a:t>Bi-Polar</a:t>
            </a:r>
          </a:p>
          <a:p>
            <a:pPr algn="ctr"/>
            <a:r>
              <a:rPr lang="en-US" sz="1200" dirty="0">
                <a:latin typeface="Segoe Print" panose="02000600000000000000" pitchFamily="2" charset="0"/>
              </a:rPr>
              <a:t>ADHD</a:t>
            </a:r>
            <a:endParaRPr lang="en-GB" sz="1200" dirty="0">
              <a:latin typeface="Segoe Print" panose="02000600000000000000" pitchFamily="2" charset="0"/>
            </a:endParaRPr>
          </a:p>
        </p:txBody>
      </p:sp>
      <p:sp>
        <p:nvSpPr>
          <p:cNvPr id="13" name="TextBox 12">
            <a:extLst>
              <a:ext uri="{FF2B5EF4-FFF2-40B4-BE49-F238E27FC236}">
                <a16:creationId xmlns:a16="http://schemas.microsoft.com/office/drawing/2014/main" id="{B5000B7F-DB24-4585-8CE5-56C5B3761C8D}"/>
              </a:ext>
            </a:extLst>
          </p:cNvPr>
          <p:cNvSpPr txBox="1"/>
          <p:nvPr/>
        </p:nvSpPr>
        <p:spPr>
          <a:xfrm>
            <a:off x="307835" y="4629610"/>
            <a:ext cx="2263182" cy="307777"/>
          </a:xfrm>
          <a:prstGeom prst="rect">
            <a:avLst/>
          </a:prstGeom>
          <a:noFill/>
        </p:spPr>
        <p:txBody>
          <a:bodyPr wrap="square" rtlCol="0">
            <a:spAutoFit/>
          </a:bodyPr>
          <a:lstStyle/>
          <a:p>
            <a:pPr algn="ctr"/>
            <a:r>
              <a:rPr lang="en-US" sz="1400" dirty="0">
                <a:latin typeface="Segoe Print" panose="02000600000000000000" pitchFamily="2" charset="0"/>
              </a:rPr>
              <a:t>Confused with/by</a:t>
            </a:r>
            <a:endParaRPr lang="en-GB" sz="1400" dirty="0">
              <a:latin typeface="Segoe Print" panose="02000600000000000000" pitchFamily="2" charset="0"/>
            </a:endParaRPr>
          </a:p>
        </p:txBody>
      </p:sp>
      <p:sp>
        <p:nvSpPr>
          <p:cNvPr id="3" name="Rectangle 2">
            <a:extLst>
              <a:ext uri="{FF2B5EF4-FFF2-40B4-BE49-F238E27FC236}">
                <a16:creationId xmlns:a16="http://schemas.microsoft.com/office/drawing/2014/main" id="{99F7012C-6A36-47BB-AE42-A6A4A3676DFB}"/>
              </a:ext>
            </a:extLst>
          </p:cNvPr>
          <p:cNvSpPr/>
          <p:nvPr/>
        </p:nvSpPr>
        <p:spPr>
          <a:xfrm>
            <a:off x="4463006" y="3980193"/>
            <a:ext cx="1274072" cy="1735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1509A201-A08D-4D85-A2E2-3B944AEB7763}"/>
              </a:ext>
            </a:extLst>
          </p:cNvPr>
          <p:cNvPicPr>
            <a:picLocks noChangeAspect="1"/>
          </p:cNvPicPr>
          <p:nvPr/>
        </p:nvPicPr>
        <p:blipFill>
          <a:blip r:embed="rId8"/>
          <a:stretch>
            <a:fillRect/>
          </a:stretch>
        </p:blipFill>
        <p:spPr>
          <a:xfrm>
            <a:off x="2881990" y="4017389"/>
            <a:ext cx="2024281" cy="1661264"/>
          </a:xfrm>
          <a:prstGeom prst="rect">
            <a:avLst/>
          </a:prstGeom>
        </p:spPr>
      </p:pic>
      <p:sp>
        <p:nvSpPr>
          <p:cNvPr id="15" name="TextBox 14">
            <a:extLst>
              <a:ext uri="{FF2B5EF4-FFF2-40B4-BE49-F238E27FC236}">
                <a16:creationId xmlns:a16="http://schemas.microsoft.com/office/drawing/2014/main" id="{68CD805A-8B53-4FCB-8FE3-BBFCAC657F0D}"/>
              </a:ext>
            </a:extLst>
          </p:cNvPr>
          <p:cNvSpPr txBox="1"/>
          <p:nvPr/>
        </p:nvSpPr>
        <p:spPr>
          <a:xfrm>
            <a:off x="3680396" y="2532015"/>
            <a:ext cx="1540038" cy="830997"/>
          </a:xfrm>
          <a:prstGeom prst="rect">
            <a:avLst/>
          </a:prstGeom>
          <a:noFill/>
        </p:spPr>
        <p:txBody>
          <a:bodyPr wrap="square" rtlCol="0">
            <a:spAutoFit/>
          </a:bodyPr>
          <a:lstStyle/>
          <a:p>
            <a:pPr algn="ctr"/>
            <a:r>
              <a:rPr lang="en-US" sz="1600" b="1" dirty="0">
                <a:latin typeface="Segoe Print" panose="02000600000000000000" pitchFamily="2" charset="0"/>
              </a:rPr>
              <a:t>Guilt, Shame, Fear…</a:t>
            </a:r>
            <a:endParaRPr lang="en-GB" sz="1600" b="1" dirty="0">
              <a:latin typeface="Segoe Print" panose="02000600000000000000" pitchFamily="2" charset="0"/>
            </a:endParaRPr>
          </a:p>
        </p:txBody>
      </p:sp>
    </p:spTree>
    <p:extLst>
      <p:ext uri="{BB962C8B-B14F-4D97-AF65-F5344CB8AC3E}">
        <p14:creationId xmlns:p14="http://schemas.microsoft.com/office/powerpoint/2010/main" val="256850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B97A-4667-41D6-B59F-512DB4EA06E9}"/>
              </a:ext>
            </a:extLst>
          </p:cNvPr>
          <p:cNvSpPr>
            <a:spLocks noGrp="1"/>
          </p:cNvSpPr>
          <p:nvPr>
            <p:ph type="title"/>
          </p:nvPr>
        </p:nvSpPr>
        <p:spPr/>
        <p:txBody>
          <a:bodyPr/>
          <a:lstStyle/>
          <a:p>
            <a:r>
              <a:rPr lang="en-US" dirty="0"/>
              <a:t>Dealing with…</a:t>
            </a:r>
            <a:endParaRPr lang="en-GB" dirty="0"/>
          </a:p>
        </p:txBody>
      </p:sp>
      <p:sp>
        <p:nvSpPr>
          <p:cNvPr id="3" name="Content Placeholder 2">
            <a:extLst>
              <a:ext uri="{FF2B5EF4-FFF2-40B4-BE49-F238E27FC236}">
                <a16:creationId xmlns:a16="http://schemas.microsoft.com/office/drawing/2014/main" id="{5FCB3A56-40F5-4337-9E72-7A6B87828F80}"/>
              </a:ext>
            </a:extLst>
          </p:cNvPr>
          <p:cNvSpPr>
            <a:spLocks noGrp="1"/>
          </p:cNvSpPr>
          <p:nvPr>
            <p:ph idx="1"/>
          </p:nvPr>
        </p:nvSpPr>
        <p:spPr>
          <a:xfrm>
            <a:off x="3359066" y="1911514"/>
            <a:ext cx="5285079" cy="2062730"/>
          </a:xfrm>
        </p:spPr>
        <p:txBody>
          <a:bodyPr>
            <a:noAutofit/>
          </a:bodyPr>
          <a:lstStyle/>
          <a:p>
            <a:r>
              <a:rPr lang="en-US" sz="2000" dirty="0">
                <a:latin typeface="Segoe Print" panose="02000600000000000000" pitchFamily="2" charset="0"/>
              </a:rPr>
              <a:t>How dealt with depends on degree of dysphoria.. </a:t>
            </a:r>
            <a:r>
              <a:rPr lang="en-US" sz="2000" dirty="0" err="1">
                <a:latin typeface="Segoe Print" panose="02000600000000000000" pitchFamily="2" charset="0"/>
              </a:rPr>
              <a:t>MtoF</a:t>
            </a:r>
            <a:r>
              <a:rPr lang="en-US" sz="2000" dirty="0">
                <a:latin typeface="Segoe Print" panose="02000600000000000000" pitchFamily="2" charset="0"/>
              </a:rPr>
              <a:t> different to </a:t>
            </a:r>
            <a:r>
              <a:rPr lang="en-US" sz="2000" dirty="0" err="1">
                <a:latin typeface="Segoe Print" panose="02000600000000000000" pitchFamily="2" charset="0"/>
              </a:rPr>
              <a:t>FtoM</a:t>
            </a:r>
            <a:r>
              <a:rPr lang="en-US" sz="2000" dirty="0">
                <a:latin typeface="Segoe Print" panose="02000600000000000000" pitchFamily="2" charset="0"/>
              </a:rPr>
              <a:t> different to Non Binary</a:t>
            </a:r>
          </a:p>
          <a:p>
            <a:r>
              <a:rPr lang="en-US" sz="2000" dirty="0">
                <a:latin typeface="Segoe Print" panose="02000600000000000000" pitchFamily="2" charset="0"/>
              </a:rPr>
              <a:t>Its not about surgery</a:t>
            </a:r>
          </a:p>
        </p:txBody>
      </p:sp>
      <p:sp>
        <p:nvSpPr>
          <p:cNvPr id="6" name="Content Placeholder 2">
            <a:extLst>
              <a:ext uri="{FF2B5EF4-FFF2-40B4-BE49-F238E27FC236}">
                <a16:creationId xmlns:a16="http://schemas.microsoft.com/office/drawing/2014/main" id="{98A62DE4-07E0-490F-861E-26C4C0371C96}"/>
              </a:ext>
            </a:extLst>
          </p:cNvPr>
          <p:cNvSpPr txBox="1">
            <a:spLocks/>
          </p:cNvSpPr>
          <p:nvPr/>
        </p:nvSpPr>
        <p:spPr>
          <a:xfrm>
            <a:off x="263495" y="4185501"/>
            <a:ext cx="5413883" cy="159732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latin typeface="Segoe Print" panose="02000600000000000000" pitchFamily="2" charset="0"/>
              </a:rPr>
              <a:t>Transitioning involves throwing your current life away and starting again, putting everything at risk</a:t>
            </a:r>
          </a:p>
          <a:p>
            <a:r>
              <a:rPr lang="en-US" sz="2000" dirty="0">
                <a:latin typeface="Segoe Print" panose="02000600000000000000" pitchFamily="2" charset="0"/>
              </a:rPr>
              <a:t>Very little else does this…</a:t>
            </a:r>
          </a:p>
          <a:p>
            <a:r>
              <a:rPr lang="en-US" sz="2000" dirty="0">
                <a:latin typeface="Segoe Print" panose="02000600000000000000" pitchFamily="2" charset="0"/>
              </a:rPr>
              <a:t>And you only do it because you have to..</a:t>
            </a:r>
          </a:p>
          <a:p>
            <a:pPr marL="0" indent="0">
              <a:buNone/>
            </a:pPr>
            <a:endParaRPr lang="en-US" sz="2000" dirty="0">
              <a:latin typeface="Segoe Print" panose="02000600000000000000" pitchFamily="2" charset="0"/>
            </a:endParaRPr>
          </a:p>
        </p:txBody>
      </p:sp>
      <p:pic>
        <p:nvPicPr>
          <p:cNvPr id="8" name="Picture 7">
            <a:extLst>
              <a:ext uri="{FF2B5EF4-FFF2-40B4-BE49-F238E27FC236}">
                <a16:creationId xmlns:a16="http://schemas.microsoft.com/office/drawing/2014/main" id="{3E225192-B1BE-42FE-A1F0-FF5DF9EBB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4968" y="4185501"/>
            <a:ext cx="2605537" cy="2175417"/>
          </a:xfrm>
          <a:prstGeom prst="rect">
            <a:avLst/>
          </a:prstGeom>
        </p:spPr>
      </p:pic>
      <p:pic>
        <p:nvPicPr>
          <p:cNvPr id="10" name="Picture 9">
            <a:extLst>
              <a:ext uri="{FF2B5EF4-FFF2-40B4-BE49-F238E27FC236}">
                <a16:creationId xmlns:a16="http://schemas.microsoft.com/office/drawing/2014/main" id="{58C3A478-D8EF-4DB9-BBD6-7D220470C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1793653"/>
            <a:ext cx="2674852" cy="1966130"/>
          </a:xfrm>
          <a:prstGeom prst="rect">
            <a:avLst/>
          </a:prstGeom>
        </p:spPr>
      </p:pic>
    </p:spTree>
    <p:extLst>
      <p:ext uri="{BB962C8B-B14F-4D97-AF65-F5344CB8AC3E}">
        <p14:creationId xmlns:p14="http://schemas.microsoft.com/office/powerpoint/2010/main" val="195267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2F4D-ACA8-45CF-8E15-513B58403E4F}"/>
              </a:ext>
            </a:extLst>
          </p:cNvPr>
          <p:cNvSpPr>
            <a:spLocks noGrp="1"/>
          </p:cNvSpPr>
          <p:nvPr>
            <p:ph type="title"/>
          </p:nvPr>
        </p:nvSpPr>
        <p:spPr/>
        <p:txBody>
          <a:bodyPr/>
          <a:lstStyle/>
          <a:p>
            <a:r>
              <a:rPr lang="en-GB" dirty="0"/>
              <a:t>What’s involved…</a:t>
            </a:r>
          </a:p>
        </p:txBody>
      </p:sp>
      <p:pic>
        <p:nvPicPr>
          <p:cNvPr id="5" name="Picture 4">
            <a:extLst>
              <a:ext uri="{FF2B5EF4-FFF2-40B4-BE49-F238E27FC236}">
                <a16:creationId xmlns:a16="http://schemas.microsoft.com/office/drawing/2014/main" id="{E948DF03-4147-4700-B60E-7171D9657D37}"/>
              </a:ext>
            </a:extLst>
          </p:cNvPr>
          <p:cNvPicPr>
            <a:picLocks noChangeAspect="1"/>
          </p:cNvPicPr>
          <p:nvPr/>
        </p:nvPicPr>
        <p:blipFill>
          <a:blip r:embed="rId3"/>
          <a:stretch>
            <a:fillRect/>
          </a:stretch>
        </p:blipFill>
        <p:spPr>
          <a:xfrm>
            <a:off x="6537337" y="1762633"/>
            <a:ext cx="1592718" cy="1718459"/>
          </a:xfrm>
          <a:prstGeom prst="rect">
            <a:avLst/>
          </a:prstGeom>
        </p:spPr>
      </p:pic>
      <p:pic>
        <p:nvPicPr>
          <p:cNvPr id="9" name="Picture 8">
            <a:extLst>
              <a:ext uri="{FF2B5EF4-FFF2-40B4-BE49-F238E27FC236}">
                <a16:creationId xmlns:a16="http://schemas.microsoft.com/office/drawing/2014/main" id="{2F97CA59-E3D7-49A8-B8FE-EF6287F65858}"/>
              </a:ext>
            </a:extLst>
          </p:cNvPr>
          <p:cNvPicPr>
            <a:picLocks noChangeAspect="1"/>
          </p:cNvPicPr>
          <p:nvPr/>
        </p:nvPicPr>
        <p:blipFill>
          <a:blip r:embed="rId4"/>
          <a:stretch>
            <a:fillRect/>
          </a:stretch>
        </p:blipFill>
        <p:spPr>
          <a:xfrm>
            <a:off x="4480542" y="1774709"/>
            <a:ext cx="1150720" cy="2248095"/>
          </a:xfrm>
          <a:prstGeom prst="rect">
            <a:avLst/>
          </a:prstGeom>
        </p:spPr>
      </p:pic>
      <p:pic>
        <p:nvPicPr>
          <p:cNvPr id="11" name="Picture 10">
            <a:extLst>
              <a:ext uri="{FF2B5EF4-FFF2-40B4-BE49-F238E27FC236}">
                <a16:creationId xmlns:a16="http://schemas.microsoft.com/office/drawing/2014/main" id="{0BA366E8-31E0-4B18-A48A-3E2F93624F65}"/>
              </a:ext>
            </a:extLst>
          </p:cNvPr>
          <p:cNvPicPr>
            <a:picLocks noChangeAspect="1"/>
          </p:cNvPicPr>
          <p:nvPr/>
        </p:nvPicPr>
        <p:blipFill>
          <a:blip r:embed="rId5"/>
          <a:stretch>
            <a:fillRect/>
          </a:stretch>
        </p:blipFill>
        <p:spPr>
          <a:xfrm>
            <a:off x="4125489" y="3959243"/>
            <a:ext cx="2101611" cy="1968722"/>
          </a:xfrm>
          <a:prstGeom prst="rect">
            <a:avLst/>
          </a:prstGeom>
        </p:spPr>
      </p:pic>
      <p:pic>
        <p:nvPicPr>
          <p:cNvPr id="12" name="Picture 11">
            <a:extLst>
              <a:ext uri="{FF2B5EF4-FFF2-40B4-BE49-F238E27FC236}">
                <a16:creationId xmlns:a16="http://schemas.microsoft.com/office/drawing/2014/main" id="{B1DBB3F0-DFED-4BDD-AA0A-29431CFB406D}"/>
              </a:ext>
            </a:extLst>
          </p:cNvPr>
          <p:cNvPicPr>
            <a:picLocks noChangeAspect="1"/>
          </p:cNvPicPr>
          <p:nvPr/>
        </p:nvPicPr>
        <p:blipFill>
          <a:blip r:embed="rId6"/>
          <a:stretch>
            <a:fillRect/>
          </a:stretch>
        </p:blipFill>
        <p:spPr>
          <a:xfrm>
            <a:off x="666958" y="4652497"/>
            <a:ext cx="1133747" cy="1362826"/>
          </a:xfrm>
          <a:prstGeom prst="rect">
            <a:avLst/>
          </a:prstGeom>
        </p:spPr>
      </p:pic>
      <p:pic>
        <p:nvPicPr>
          <p:cNvPr id="14" name="Picture 13">
            <a:extLst>
              <a:ext uri="{FF2B5EF4-FFF2-40B4-BE49-F238E27FC236}">
                <a16:creationId xmlns:a16="http://schemas.microsoft.com/office/drawing/2014/main" id="{43FC09BA-078F-4391-8F0C-3BA9B99EAFCF}"/>
              </a:ext>
            </a:extLst>
          </p:cNvPr>
          <p:cNvPicPr>
            <a:picLocks noChangeAspect="1"/>
          </p:cNvPicPr>
          <p:nvPr/>
        </p:nvPicPr>
        <p:blipFill>
          <a:blip r:embed="rId7"/>
          <a:stretch>
            <a:fillRect/>
          </a:stretch>
        </p:blipFill>
        <p:spPr>
          <a:xfrm>
            <a:off x="1890955" y="3520154"/>
            <a:ext cx="1934324" cy="1558673"/>
          </a:xfrm>
          <a:prstGeom prst="rect">
            <a:avLst/>
          </a:prstGeom>
        </p:spPr>
      </p:pic>
      <p:pic>
        <p:nvPicPr>
          <p:cNvPr id="16" name="Picture 15">
            <a:extLst>
              <a:ext uri="{FF2B5EF4-FFF2-40B4-BE49-F238E27FC236}">
                <a16:creationId xmlns:a16="http://schemas.microsoft.com/office/drawing/2014/main" id="{4966D3BD-18CB-45B8-92B7-17354C746CE2}"/>
              </a:ext>
            </a:extLst>
          </p:cNvPr>
          <p:cNvPicPr>
            <a:picLocks noChangeAspect="1"/>
          </p:cNvPicPr>
          <p:nvPr/>
        </p:nvPicPr>
        <p:blipFill>
          <a:blip r:embed="rId8"/>
          <a:stretch>
            <a:fillRect/>
          </a:stretch>
        </p:blipFill>
        <p:spPr>
          <a:xfrm>
            <a:off x="6708555" y="3602045"/>
            <a:ext cx="1681063" cy="2727637"/>
          </a:xfrm>
          <a:prstGeom prst="rect">
            <a:avLst/>
          </a:prstGeom>
        </p:spPr>
      </p:pic>
      <p:sp>
        <p:nvSpPr>
          <p:cNvPr id="17" name="TextBox 16">
            <a:extLst>
              <a:ext uri="{FF2B5EF4-FFF2-40B4-BE49-F238E27FC236}">
                <a16:creationId xmlns:a16="http://schemas.microsoft.com/office/drawing/2014/main" id="{87B533A0-F63C-4BBD-AABF-38A3DF524490}"/>
              </a:ext>
            </a:extLst>
          </p:cNvPr>
          <p:cNvSpPr txBox="1"/>
          <p:nvPr/>
        </p:nvSpPr>
        <p:spPr>
          <a:xfrm>
            <a:off x="856073" y="1431326"/>
            <a:ext cx="2263182" cy="307777"/>
          </a:xfrm>
          <a:prstGeom prst="rect">
            <a:avLst/>
          </a:prstGeom>
          <a:noFill/>
        </p:spPr>
        <p:txBody>
          <a:bodyPr wrap="square" rtlCol="0">
            <a:spAutoFit/>
          </a:bodyPr>
          <a:lstStyle/>
          <a:p>
            <a:pPr algn="ctr"/>
            <a:r>
              <a:rPr lang="en-US" sz="1400" dirty="0">
                <a:latin typeface="Segoe Print" panose="02000600000000000000" pitchFamily="2" charset="0"/>
              </a:rPr>
              <a:t>Relearning to be..</a:t>
            </a:r>
            <a:endParaRPr lang="en-GB" sz="1400" dirty="0">
              <a:latin typeface="Segoe Print" panose="02000600000000000000" pitchFamily="2" charset="0"/>
            </a:endParaRPr>
          </a:p>
        </p:txBody>
      </p:sp>
      <p:sp>
        <p:nvSpPr>
          <p:cNvPr id="18" name="TextBox 17">
            <a:extLst>
              <a:ext uri="{FF2B5EF4-FFF2-40B4-BE49-F238E27FC236}">
                <a16:creationId xmlns:a16="http://schemas.microsoft.com/office/drawing/2014/main" id="{21656ED4-FAED-4B01-8F6A-43A0C062AAEE}"/>
              </a:ext>
            </a:extLst>
          </p:cNvPr>
          <p:cNvSpPr txBox="1"/>
          <p:nvPr/>
        </p:nvSpPr>
        <p:spPr>
          <a:xfrm>
            <a:off x="4044703" y="1424565"/>
            <a:ext cx="2263182" cy="307777"/>
          </a:xfrm>
          <a:prstGeom prst="rect">
            <a:avLst/>
          </a:prstGeom>
          <a:noFill/>
        </p:spPr>
        <p:txBody>
          <a:bodyPr wrap="square" rtlCol="0">
            <a:spAutoFit/>
          </a:bodyPr>
          <a:lstStyle/>
          <a:p>
            <a:pPr algn="ctr"/>
            <a:r>
              <a:rPr lang="en-US" sz="1400" dirty="0">
                <a:latin typeface="Segoe Print" panose="02000600000000000000" pitchFamily="2" charset="0"/>
              </a:rPr>
              <a:t>Relationships</a:t>
            </a:r>
            <a:endParaRPr lang="en-GB" sz="1400" dirty="0">
              <a:latin typeface="Segoe Print" panose="02000600000000000000" pitchFamily="2" charset="0"/>
            </a:endParaRPr>
          </a:p>
        </p:txBody>
      </p:sp>
      <p:sp>
        <p:nvSpPr>
          <p:cNvPr id="19" name="TextBox 18">
            <a:extLst>
              <a:ext uri="{FF2B5EF4-FFF2-40B4-BE49-F238E27FC236}">
                <a16:creationId xmlns:a16="http://schemas.microsoft.com/office/drawing/2014/main" id="{C57A9C5E-0469-406A-B21A-888F50A97E38}"/>
              </a:ext>
            </a:extLst>
          </p:cNvPr>
          <p:cNvSpPr txBox="1"/>
          <p:nvPr/>
        </p:nvSpPr>
        <p:spPr>
          <a:xfrm>
            <a:off x="6202105" y="1452182"/>
            <a:ext cx="2263182" cy="307777"/>
          </a:xfrm>
          <a:prstGeom prst="rect">
            <a:avLst/>
          </a:prstGeom>
          <a:noFill/>
        </p:spPr>
        <p:txBody>
          <a:bodyPr wrap="square" rtlCol="0">
            <a:spAutoFit/>
          </a:bodyPr>
          <a:lstStyle/>
          <a:p>
            <a:pPr algn="ctr"/>
            <a:r>
              <a:rPr lang="en-US" sz="1400" dirty="0">
                <a:latin typeface="Segoe Print" panose="02000600000000000000" pitchFamily="2" charset="0"/>
              </a:rPr>
              <a:t>Medical</a:t>
            </a:r>
            <a:endParaRPr lang="en-GB" sz="1400" dirty="0">
              <a:latin typeface="Segoe Print" panose="02000600000000000000" pitchFamily="2" charset="0"/>
            </a:endParaRPr>
          </a:p>
        </p:txBody>
      </p:sp>
      <p:pic>
        <p:nvPicPr>
          <p:cNvPr id="21" name="Picture 20">
            <a:extLst>
              <a:ext uri="{FF2B5EF4-FFF2-40B4-BE49-F238E27FC236}">
                <a16:creationId xmlns:a16="http://schemas.microsoft.com/office/drawing/2014/main" id="{89490E74-7DC7-4F79-85F3-D20C707D3C55}"/>
              </a:ext>
            </a:extLst>
          </p:cNvPr>
          <p:cNvPicPr>
            <a:picLocks noChangeAspect="1"/>
          </p:cNvPicPr>
          <p:nvPr/>
        </p:nvPicPr>
        <p:blipFill>
          <a:blip r:embed="rId9"/>
          <a:stretch>
            <a:fillRect/>
          </a:stretch>
        </p:blipFill>
        <p:spPr>
          <a:xfrm>
            <a:off x="1013945" y="1824842"/>
            <a:ext cx="1944740" cy="1500378"/>
          </a:xfrm>
          <a:prstGeom prst="rect">
            <a:avLst/>
          </a:prstGeom>
        </p:spPr>
      </p:pic>
      <p:sp>
        <p:nvSpPr>
          <p:cNvPr id="22" name="TextBox 21">
            <a:extLst>
              <a:ext uri="{FF2B5EF4-FFF2-40B4-BE49-F238E27FC236}">
                <a16:creationId xmlns:a16="http://schemas.microsoft.com/office/drawing/2014/main" id="{EF9E54A0-BAE0-41F0-9744-0053398CB3DE}"/>
              </a:ext>
            </a:extLst>
          </p:cNvPr>
          <p:cNvSpPr txBox="1"/>
          <p:nvPr/>
        </p:nvSpPr>
        <p:spPr>
          <a:xfrm>
            <a:off x="1641082" y="5078827"/>
            <a:ext cx="2263182" cy="307777"/>
          </a:xfrm>
          <a:prstGeom prst="rect">
            <a:avLst/>
          </a:prstGeom>
          <a:noFill/>
        </p:spPr>
        <p:txBody>
          <a:bodyPr wrap="square" rtlCol="0">
            <a:spAutoFit/>
          </a:bodyPr>
          <a:lstStyle/>
          <a:p>
            <a:pPr algn="ctr"/>
            <a:r>
              <a:rPr lang="en-US" sz="1400" dirty="0">
                <a:latin typeface="Segoe Print" panose="02000600000000000000" pitchFamily="2" charset="0"/>
              </a:rPr>
              <a:t>Finding oneself</a:t>
            </a:r>
            <a:endParaRPr lang="en-GB" sz="1400" dirty="0">
              <a:latin typeface="Segoe Print" panose="02000600000000000000" pitchFamily="2" charset="0"/>
            </a:endParaRPr>
          </a:p>
        </p:txBody>
      </p:sp>
      <p:sp>
        <p:nvSpPr>
          <p:cNvPr id="23" name="TextBox 22">
            <a:extLst>
              <a:ext uri="{FF2B5EF4-FFF2-40B4-BE49-F238E27FC236}">
                <a16:creationId xmlns:a16="http://schemas.microsoft.com/office/drawing/2014/main" id="{5527F813-9CF6-4892-B40D-83C8D766185F}"/>
              </a:ext>
            </a:extLst>
          </p:cNvPr>
          <p:cNvSpPr txBox="1"/>
          <p:nvPr/>
        </p:nvSpPr>
        <p:spPr>
          <a:xfrm>
            <a:off x="3825279" y="5992306"/>
            <a:ext cx="2263182" cy="307777"/>
          </a:xfrm>
          <a:prstGeom prst="rect">
            <a:avLst/>
          </a:prstGeom>
          <a:noFill/>
        </p:spPr>
        <p:txBody>
          <a:bodyPr wrap="square" rtlCol="0">
            <a:spAutoFit/>
          </a:bodyPr>
          <a:lstStyle/>
          <a:p>
            <a:pPr algn="ctr"/>
            <a:r>
              <a:rPr lang="en-US" sz="1400" dirty="0">
                <a:latin typeface="Segoe Print" panose="02000600000000000000" pitchFamily="2" charset="0"/>
              </a:rPr>
              <a:t>Work/School</a:t>
            </a:r>
            <a:endParaRPr lang="en-GB" sz="1400" dirty="0">
              <a:latin typeface="Segoe Print" panose="02000600000000000000" pitchFamily="2" charset="0"/>
            </a:endParaRPr>
          </a:p>
        </p:txBody>
      </p:sp>
      <p:sp>
        <p:nvSpPr>
          <p:cNvPr id="24" name="TextBox 23">
            <a:extLst>
              <a:ext uri="{FF2B5EF4-FFF2-40B4-BE49-F238E27FC236}">
                <a16:creationId xmlns:a16="http://schemas.microsoft.com/office/drawing/2014/main" id="{801C3C7A-C12D-45CA-BEBA-8851B1F6FDAA}"/>
              </a:ext>
            </a:extLst>
          </p:cNvPr>
          <p:cNvSpPr txBox="1"/>
          <p:nvPr/>
        </p:nvSpPr>
        <p:spPr>
          <a:xfrm>
            <a:off x="0" y="6021905"/>
            <a:ext cx="2263182" cy="307777"/>
          </a:xfrm>
          <a:prstGeom prst="rect">
            <a:avLst/>
          </a:prstGeom>
          <a:noFill/>
        </p:spPr>
        <p:txBody>
          <a:bodyPr wrap="square" rtlCol="0">
            <a:spAutoFit/>
          </a:bodyPr>
          <a:lstStyle/>
          <a:p>
            <a:pPr algn="ctr"/>
            <a:r>
              <a:rPr lang="en-US" sz="1400" dirty="0">
                <a:latin typeface="Segoe Print" panose="02000600000000000000" pitchFamily="2" charset="0"/>
              </a:rPr>
              <a:t>Officialdom</a:t>
            </a:r>
            <a:endParaRPr lang="en-GB" sz="1400" dirty="0">
              <a:latin typeface="Segoe Print" panose="02000600000000000000" pitchFamily="2" charset="0"/>
            </a:endParaRPr>
          </a:p>
        </p:txBody>
      </p:sp>
      <p:sp>
        <p:nvSpPr>
          <p:cNvPr id="25" name="TextBox 24">
            <a:extLst>
              <a:ext uri="{FF2B5EF4-FFF2-40B4-BE49-F238E27FC236}">
                <a16:creationId xmlns:a16="http://schemas.microsoft.com/office/drawing/2014/main" id="{5450BE14-A967-4089-9B97-839FF6B419BA}"/>
              </a:ext>
            </a:extLst>
          </p:cNvPr>
          <p:cNvSpPr txBox="1"/>
          <p:nvPr/>
        </p:nvSpPr>
        <p:spPr>
          <a:xfrm>
            <a:off x="6202105" y="3520154"/>
            <a:ext cx="2263182" cy="307777"/>
          </a:xfrm>
          <a:prstGeom prst="rect">
            <a:avLst/>
          </a:prstGeom>
          <a:noFill/>
        </p:spPr>
        <p:txBody>
          <a:bodyPr wrap="square" rtlCol="0">
            <a:spAutoFit/>
          </a:bodyPr>
          <a:lstStyle/>
          <a:p>
            <a:pPr algn="ctr"/>
            <a:r>
              <a:rPr lang="en-US" sz="1400" dirty="0">
                <a:latin typeface="Segoe Print" panose="02000600000000000000" pitchFamily="2" charset="0"/>
              </a:rPr>
              <a:t>Society</a:t>
            </a:r>
            <a:endParaRPr lang="en-GB" sz="1400" dirty="0">
              <a:latin typeface="Segoe Print" panose="02000600000000000000" pitchFamily="2" charset="0"/>
            </a:endParaRPr>
          </a:p>
        </p:txBody>
      </p:sp>
    </p:spTree>
    <p:extLst>
      <p:ext uri="{BB962C8B-B14F-4D97-AF65-F5344CB8AC3E}">
        <p14:creationId xmlns:p14="http://schemas.microsoft.com/office/powerpoint/2010/main" val="246800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2" grpId="0"/>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DD11-0288-4058-8027-8582B8A708D4}"/>
              </a:ext>
            </a:extLst>
          </p:cNvPr>
          <p:cNvSpPr>
            <a:spLocks noGrp="1"/>
          </p:cNvSpPr>
          <p:nvPr>
            <p:ph type="title"/>
          </p:nvPr>
        </p:nvSpPr>
        <p:spPr/>
        <p:txBody>
          <a:bodyPr/>
          <a:lstStyle/>
          <a:p>
            <a:r>
              <a:rPr lang="en-US" dirty="0"/>
              <a:t>Medical Elements</a:t>
            </a:r>
            <a:endParaRPr lang="en-GB" dirty="0"/>
          </a:p>
        </p:txBody>
      </p:sp>
      <p:pic>
        <p:nvPicPr>
          <p:cNvPr id="7" name="Content Placeholder 6">
            <a:extLst>
              <a:ext uri="{FF2B5EF4-FFF2-40B4-BE49-F238E27FC236}">
                <a16:creationId xmlns:a16="http://schemas.microsoft.com/office/drawing/2014/main" id="{EE3C5924-12AA-4E62-8855-43F0D0F2C87A}"/>
              </a:ext>
            </a:extLst>
          </p:cNvPr>
          <p:cNvPicPr>
            <a:picLocks noGrp="1" noChangeAspect="1"/>
          </p:cNvPicPr>
          <p:nvPr>
            <p:ph idx="1"/>
          </p:nvPr>
        </p:nvPicPr>
        <p:blipFill>
          <a:blip r:embed="rId2"/>
          <a:stretch>
            <a:fillRect/>
          </a:stretch>
        </p:blipFill>
        <p:spPr>
          <a:xfrm>
            <a:off x="5659559" y="1327646"/>
            <a:ext cx="2648247" cy="2857319"/>
          </a:xfrm>
        </p:spPr>
      </p:pic>
      <p:pic>
        <p:nvPicPr>
          <p:cNvPr id="5" name="Picture 4">
            <a:extLst>
              <a:ext uri="{FF2B5EF4-FFF2-40B4-BE49-F238E27FC236}">
                <a16:creationId xmlns:a16="http://schemas.microsoft.com/office/drawing/2014/main" id="{EB53A4A7-4896-424D-888E-E1EFCC56D1A0}"/>
              </a:ext>
            </a:extLst>
          </p:cNvPr>
          <p:cNvPicPr>
            <a:picLocks noChangeAspect="1"/>
          </p:cNvPicPr>
          <p:nvPr/>
        </p:nvPicPr>
        <p:blipFill>
          <a:blip r:embed="rId3"/>
          <a:stretch>
            <a:fillRect/>
          </a:stretch>
        </p:blipFill>
        <p:spPr>
          <a:xfrm>
            <a:off x="626473" y="3271731"/>
            <a:ext cx="2834886" cy="1958510"/>
          </a:xfrm>
          <a:prstGeom prst="rect">
            <a:avLst/>
          </a:prstGeom>
        </p:spPr>
      </p:pic>
      <p:sp>
        <p:nvSpPr>
          <p:cNvPr id="11" name="TextBox 10">
            <a:extLst>
              <a:ext uri="{FF2B5EF4-FFF2-40B4-BE49-F238E27FC236}">
                <a16:creationId xmlns:a16="http://schemas.microsoft.com/office/drawing/2014/main" id="{A9690CF8-45D4-4FB2-B70D-25DEFCA3EDC4}"/>
              </a:ext>
            </a:extLst>
          </p:cNvPr>
          <p:cNvSpPr txBox="1"/>
          <p:nvPr/>
        </p:nvSpPr>
        <p:spPr>
          <a:xfrm>
            <a:off x="518599" y="1617401"/>
            <a:ext cx="4426880" cy="1354217"/>
          </a:xfrm>
          <a:prstGeom prst="rect">
            <a:avLst/>
          </a:prstGeom>
          <a:noFill/>
        </p:spPr>
        <p:txBody>
          <a:bodyPr wrap="square">
            <a:spAutoFit/>
          </a:bodyPr>
          <a:lstStyle/>
          <a:p>
            <a:r>
              <a:rPr lang="en-GB" b="1" dirty="0">
                <a:latin typeface="Segoe Print" panose="02000600000000000000" pitchFamily="2" charset="0"/>
              </a:rPr>
              <a:t>Covered</a:t>
            </a:r>
          </a:p>
          <a:p>
            <a:r>
              <a:rPr lang="en-GB" sz="1600" b="1" dirty="0">
                <a:latin typeface="Segoe Print" panose="02000600000000000000" pitchFamily="2" charset="0"/>
              </a:rPr>
              <a:t>Psychiatric assessments x2 plus at a GIC</a:t>
            </a:r>
          </a:p>
          <a:p>
            <a:r>
              <a:rPr lang="en-GB" sz="1600" b="1" dirty="0">
                <a:latin typeface="Segoe Print" panose="02000600000000000000" pitchFamily="2" charset="0"/>
              </a:rPr>
              <a:t>Subsequent psychiatric services </a:t>
            </a:r>
          </a:p>
          <a:p>
            <a:r>
              <a:rPr lang="en-GB" sz="1600" b="1" dirty="0">
                <a:latin typeface="Segoe Print" panose="02000600000000000000" pitchFamily="2" charset="0"/>
              </a:rPr>
              <a:t>HRT</a:t>
            </a:r>
          </a:p>
          <a:p>
            <a:r>
              <a:rPr lang="en-GB" sz="1600" dirty="0">
                <a:latin typeface="Segoe Print" panose="02000600000000000000" pitchFamily="2" charset="0"/>
              </a:rPr>
              <a:t>Bottom/Top Surgery (only for the few)</a:t>
            </a:r>
          </a:p>
        </p:txBody>
      </p:sp>
      <p:sp>
        <p:nvSpPr>
          <p:cNvPr id="13" name="TextBox 12">
            <a:extLst>
              <a:ext uri="{FF2B5EF4-FFF2-40B4-BE49-F238E27FC236}">
                <a16:creationId xmlns:a16="http://schemas.microsoft.com/office/drawing/2014/main" id="{B4B98D93-D63A-483B-A3A5-BCAFCC3A3F32}"/>
              </a:ext>
            </a:extLst>
          </p:cNvPr>
          <p:cNvSpPr txBox="1"/>
          <p:nvPr/>
        </p:nvSpPr>
        <p:spPr>
          <a:xfrm>
            <a:off x="3461359" y="3392267"/>
            <a:ext cx="2221281" cy="1107996"/>
          </a:xfrm>
          <a:prstGeom prst="rect">
            <a:avLst/>
          </a:prstGeom>
          <a:noFill/>
        </p:spPr>
        <p:txBody>
          <a:bodyPr wrap="square">
            <a:spAutoFit/>
          </a:bodyPr>
          <a:lstStyle/>
          <a:p>
            <a:r>
              <a:rPr lang="en-GB" b="1" dirty="0">
                <a:latin typeface="Segoe Print" panose="02000600000000000000" pitchFamily="2" charset="0"/>
              </a:rPr>
              <a:t>Partially covered</a:t>
            </a:r>
          </a:p>
          <a:p>
            <a:r>
              <a:rPr lang="en-GB" sz="1600" dirty="0">
                <a:latin typeface="Segoe Print" panose="02000600000000000000" pitchFamily="2" charset="0"/>
              </a:rPr>
              <a:t>Voice coaching</a:t>
            </a:r>
          </a:p>
          <a:p>
            <a:r>
              <a:rPr lang="en-GB" sz="1600" dirty="0">
                <a:latin typeface="Segoe Print" panose="02000600000000000000" pitchFamily="2" charset="0"/>
              </a:rPr>
              <a:t>Laser/electrolysis</a:t>
            </a:r>
          </a:p>
          <a:p>
            <a:r>
              <a:rPr lang="en-GB" sz="1600" dirty="0">
                <a:latin typeface="Segoe Print" panose="02000600000000000000" pitchFamily="2" charset="0"/>
              </a:rPr>
              <a:t>Gamete storage</a:t>
            </a:r>
          </a:p>
        </p:txBody>
      </p:sp>
      <p:sp>
        <p:nvSpPr>
          <p:cNvPr id="15" name="TextBox 14">
            <a:extLst>
              <a:ext uri="{FF2B5EF4-FFF2-40B4-BE49-F238E27FC236}">
                <a16:creationId xmlns:a16="http://schemas.microsoft.com/office/drawing/2014/main" id="{D6CFF58A-4D7B-435B-A4A8-62AA89CDB35C}"/>
              </a:ext>
            </a:extLst>
          </p:cNvPr>
          <p:cNvSpPr txBox="1"/>
          <p:nvPr/>
        </p:nvSpPr>
        <p:spPr>
          <a:xfrm>
            <a:off x="5659559" y="4246378"/>
            <a:ext cx="3051318" cy="1107996"/>
          </a:xfrm>
          <a:prstGeom prst="rect">
            <a:avLst/>
          </a:prstGeom>
          <a:noFill/>
        </p:spPr>
        <p:txBody>
          <a:bodyPr wrap="square">
            <a:spAutoFit/>
          </a:bodyPr>
          <a:lstStyle/>
          <a:p>
            <a:r>
              <a:rPr lang="en-GB" b="1" dirty="0">
                <a:latin typeface="Segoe Print" panose="02000600000000000000" pitchFamily="2" charset="0"/>
              </a:rPr>
              <a:t>Not covered</a:t>
            </a:r>
          </a:p>
          <a:p>
            <a:r>
              <a:rPr lang="en-GB" sz="1600" dirty="0">
                <a:latin typeface="Segoe Print" panose="02000600000000000000" pitchFamily="2" charset="0"/>
              </a:rPr>
              <a:t>Facial Feminisation Surgery </a:t>
            </a:r>
          </a:p>
          <a:p>
            <a:r>
              <a:rPr lang="en-GB" sz="1600" dirty="0">
                <a:latin typeface="Segoe Print" panose="02000600000000000000" pitchFamily="2" charset="0"/>
              </a:rPr>
              <a:t>Breast augmentation</a:t>
            </a:r>
          </a:p>
          <a:p>
            <a:r>
              <a:rPr lang="en-GB" sz="1600" dirty="0">
                <a:latin typeface="Segoe Print" panose="02000600000000000000" pitchFamily="2" charset="0"/>
              </a:rPr>
              <a:t>Vocal surgery</a:t>
            </a:r>
          </a:p>
        </p:txBody>
      </p:sp>
      <p:sp>
        <p:nvSpPr>
          <p:cNvPr id="17" name="TextBox 16">
            <a:extLst>
              <a:ext uri="{FF2B5EF4-FFF2-40B4-BE49-F238E27FC236}">
                <a16:creationId xmlns:a16="http://schemas.microsoft.com/office/drawing/2014/main" id="{89FB9D09-A73A-4585-A961-371714B98240}"/>
              </a:ext>
            </a:extLst>
          </p:cNvPr>
          <p:cNvSpPr txBox="1"/>
          <p:nvPr/>
        </p:nvSpPr>
        <p:spPr>
          <a:xfrm>
            <a:off x="3086296" y="5530354"/>
            <a:ext cx="3362438" cy="830997"/>
          </a:xfrm>
          <a:prstGeom prst="rect">
            <a:avLst/>
          </a:prstGeom>
          <a:noFill/>
        </p:spPr>
        <p:txBody>
          <a:bodyPr wrap="square">
            <a:spAutoFit/>
          </a:bodyPr>
          <a:lstStyle/>
          <a:p>
            <a:r>
              <a:rPr lang="en-GB" sz="1600" dirty="0">
                <a:latin typeface="Segoe Print" panose="02000600000000000000" pitchFamily="2" charset="0"/>
              </a:rPr>
              <a:t>Effects of puberty difficult to overcome  and distorts view of trans people</a:t>
            </a:r>
          </a:p>
        </p:txBody>
      </p:sp>
      <p:sp>
        <p:nvSpPr>
          <p:cNvPr id="9" name="TextBox 8">
            <a:extLst>
              <a:ext uri="{FF2B5EF4-FFF2-40B4-BE49-F238E27FC236}">
                <a16:creationId xmlns:a16="http://schemas.microsoft.com/office/drawing/2014/main" id="{A446061E-5C4C-40FE-A302-EDB790D276C5}"/>
              </a:ext>
            </a:extLst>
          </p:cNvPr>
          <p:cNvSpPr txBox="1"/>
          <p:nvPr/>
        </p:nvSpPr>
        <p:spPr>
          <a:xfrm>
            <a:off x="518599" y="5547796"/>
            <a:ext cx="2429254" cy="830997"/>
          </a:xfrm>
          <a:prstGeom prst="rect">
            <a:avLst/>
          </a:prstGeom>
          <a:noFill/>
        </p:spPr>
        <p:txBody>
          <a:bodyPr wrap="square">
            <a:spAutoFit/>
          </a:bodyPr>
          <a:lstStyle/>
          <a:p>
            <a:r>
              <a:rPr lang="en-GB" sz="1600" dirty="0">
                <a:latin typeface="Segoe Print" panose="02000600000000000000" pitchFamily="2" charset="0"/>
              </a:rPr>
              <a:t>5 to 10 years process never rushed and carefully controlled.</a:t>
            </a:r>
          </a:p>
        </p:txBody>
      </p:sp>
      <p:sp>
        <p:nvSpPr>
          <p:cNvPr id="10" name="TextBox 9">
            <a:extLst>
              <a:ext uri="{FF2B5EF4-FFF2-40B4-BE49-F238E27FC236}">
                <a16:creationId xmlns:a16="http://schemas.microsoft.com/office/drawing/2014/main" id="{57AB4F8E-EB59-4701-867B-557C9AF3E064}"/>
              </a:ext>
            </a:extLst>
          </p:cNvPr>
          <p:cNvSpPr txBox="1"/>
          <p:nvPr/>
        </p:nvSpPr>
        <p:spPr>
          <a:xfrm>
            <a:off x="6383822" y="5547795"/>
            <a:ext cx="2429254" cy="830997"/>
          </a:xfrm>
          <a:prstGeom prst="rect">
            <a:avLst/>
          </a:prstGeom>
          <a:noFill/>
        </p:spPr>
        <p:txBody>
          <a:bodyPr wrap="square">
            <a:spAutoFit/>
          </a:bodyPr>
          <a:lstStyle/>
          <a:p>
            <a:r>
              <a:rPr lang="en-GB" sz="1600" dirty="0">
                <a:latin typeface="Segoe Print" panose="02000600000000000000" pitchFamily="2" charset="0"/>
              </a:rPr>
              <a:t>&lt;1% regret rate (very </a:t>
            </a:r>
            <a:r>
              <a:rPr lang="en-GB" sz="1600" dirty="0" err="1">
                <a:latin typeface="Segoe Print" panose="02000600000000000000" pitchFamily="2" charset="0"/>
              </a:rPr>
              <a:t>very</a:t>
            </a:r>
            <a:r>
              <a:rPr lang="en-GB" sz="1600" dirty="0">
                <a:latin typeface="Segoe Print" panose="02000600000000000000" pitchFamily="2" charset="0"/>
              </a:rPr>
              <a:t> low) and mainly due to social issues.</a:t>
            </a:r>
          </a:p>
        </p:txBody>
      </p:sp>
      <p:sp>
        <p:nvSpPr>
          <p:cNvPr id="8" name="Multiplication Sign 7">
            <a:extLst>
              <a:ext uri="{FF2B5EF4-FFF2-40B4-BE49-F238E27FC236}">
                <a16:creationId xmlns:a16="http://schemas.microsoft.com/office/drawing/2014/main" id="{9F76ED1C-B8C6-4A3D-B551-CA8DFC5669E0}"/>
              </a:ext>
            </a:extLst>
          </p:cNvPr>
          <p:cNvSpPr/>
          <p:nvPr/>
        </p:nvSpPr>
        <p:spPr>
          <a:xfrm>
            <a:off x="1332411" y="3392267"/>
            <a:ext cx="1615442" cy="1759131"/>
          </a:xfrm>
          <a:prstGeom prst="mathMultiply">
            <a:avLst>
              <a:gd name="adj1" fmla="val 30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85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9" grpId="0"/>
      <p:bldP spid="10"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07D49-C5F8-4AC5-8648-DFD9A8BCD75C}"/>
              </a:ext>
            </a:extLst>
          </p:cNvPr>
          <p:cNvSpPr>
            <a:spLocks noGrp="1"/>
          </p:cNvSpPr>
          <p:nvPr>
            <p:ph type="title"/>
          </p:nvPr>
        </p:nvSpPr>
        <p:spPr/>
        <p:txBody>
          <a:bodyPr/>
          <a:lstStyle/>
          <a:p>
            <a:r>
              <a:rPr lang="en-US" dirty="0"/>
              <a:t>Officialdom</a:t>
            </a:r>
            <a:endParaRPr lang="en-GB" dirty="0"/>
          </a:p>
        </p:txBody>
      </p:sp>
      <p:sp>
        <p:nvSpPr>
          <p:cNvPr id="3" name="Content Placeholder 2">
            <a:extLst>
              <a:ext uri="{FF2B5EF4-FFF2-40B4-BE49-F238E27FC236}">
                <a16:creationId xmlns:a16="http://schemas.microsoft.com/office/drawing/2014/main" id="{3E30641C-B9D4-47E3-B9FC-838136DCD9EA}"/>
              </a:ext>
            </a:extLst>
          </p:cNvPr>
          <p:cNvSpPr>
            <a:spLocks noGrp="1"/>
          </p:cNvSpPr>
          <p:nvPr>
            <p:ph idx="1"/>
          </p:nvPr>
        </p:nvSpPr>
        <p:spPr>
          <a:xfrm>
            <a:off x="11274" y="1824427"/>
            <a:ext cx="4333459" cy="4324703"/>
          </a:xfrm>
        </p:spPr>
        <p:txBody>
          <a:bodyPr>
            <a:normAutofit fontScale="55000" lnSpcReduction="20000"/>
          </a:bodyPr>
          <a:lstStyle/>
          <a:p>
            <a:pPr lvl="1"/>
            <a:r>
              <a:rPr lang="en-US" dirty="0">
                <a:latin typeface="Segoe Print" panose="02000600000000000000" pitchFamily="2" charset="0"/>
              </a:rPr>
              <a:t>Name Change</a:t>
            </a:r>
          </a:p>
          <a:p>
            <a:pPr lvl="2"/>
            <a:r>
              <a:rPr lang="en-US" dirty="0">
                <a:latin typeface="Segoe Print" panose="02000600000000000000" pitchFamily="2" charset="0"/>
              </a:rPr>
              <a:t>Numerous methods but have by law to make change  universal</a:t>
            </a:r>
          </a:p>
          <a:p>
            <a:pPr lvl="2"/>
            <a:r>
              <a:rPr lang="en-US" dirty="0">
                <a:latin typeface="Segoe Print" panose="02000600000000000000" pitchFamily="2" charset="0"/>
              </a:rPr>
              <a:t>No of </a:t>
            </a:r>
            <a:r>
              <a:rPr lang="en-US" dirty="0" err="1">
                <a:latin typeface="Segoe Print" panose="02000600000000000000" pitchFamily="2" charset="0"/>
              </a:rPr>
              <a:t>organisations</a:t>
            </a:r>
            <a:r>
              <a:rPr lang="en-US" dirty="0">
                <a:latin typeface="Segoe Print" panose="02000600000000000000" pitchFamily="2" charset="0"/>
              </a:rPr>
              <a:t> and rules</a:t>
            </a:r>
          </a:p>
          <a:p>
            <a:pPr lvl="2"/>
            <a:r>
              <a:rPr lang="en-US" dirty="0">
                <a:latin typeface="Segoe Print" panose="02000600000000000000" pitchFamily="2" charset="0"/>
              </a:rPr>
              <a:t>Includes gender change</a:t>
            </a:r>
          </a:p>
          <a:p>
            <a:pPr lvl="1"/>
            <a:r>
              <a:rPr lang="en-US" dirty="0">
                <a:latin typeface="Segoe Print" panose="02000600000000000000" pitchFamily="2" charset="0"/>
              </a:rPr>
              <a:t>Legal Gender Change</a:t>
            </a:r>
          </a:p>
          <a:p>
            <a:pPr lvl="2"/>
            <a:r>
              <a:rPr lang="en-US" dirty="0">
                <a:latin typeface="Segoe Print" panose="02000600000000000000" pitchFamily="2" charset="0"/>
              </a:rPr>
              <a:t>Relevant only in a very small number of situations</a:t>
            </a:r>
          </a:p>
          <a:p>
            <a:pPr lvl="2"/>
            <a:r>
              <a:rPr lang="en-US" dirty="0">
                <a:latin typeface="Segoe Print" panose="02000600000000000000" pitchFamily="2" charset="0"/>
              </a:rPr>
              <a:t>Based on registered sex on Birth Certificate</a:t>
            </a:r>
          </a:p>
          <a:p>
            <a:pPr lvl="2"/>
            <a:r>
              <a:rPr lang="en-US" dirty="0">
                <a:latin typeface="Segoe Print" panose="02000600000000000000" pitchFamily="2" charset="0"/>
              </a:rPr>
              <a:t>Gender Recognition Certificate</a:t>
            </a:r>
          </a:p>
          <a:p>
            <a:pPr lvl="1"/>
            <a:r>
              <a:rPr lang="en-US" dirty="0">
                <a:latin typeface="Segoe Print" panose="02000600000000000000" pitchFamily="2" charset="0"/>
              </a:rPr>
              <a:t>Policies in</a:t>
            </a:r>
          </a:p>
          <a:p>
            <a:pPr lvl="2"/>
            <a:r>
              <a:rPr lang="en-US" dirty="0">
                <a:latin typeface="Segoe Print" panose="02000600000000000000" pitchFamily="2" charset="0"/>
              </a:rPr>
              <a:t>Workplace</a:t>
            </a:r>
          </a:p>
          <a:p>
            <a:pPr lvl="2"/>
            <a:r>
              <a:rPr lang="en-US" dirty="0">
                <a:latin typeface="Segoe Print" panose="02000600000000000000" pitchFamily="2" charset="0"/>
              </a:rPr>
              <a:t>Public bodies</a:t>
            </a:r>
          </a:p>
          <a:p>
            <a:pPr lvl="2"/>
            <a:r>
              <a:rPr lang="en-US" dirty="0">
                <a:latin typeface="Segoe Print" panose="02000600000000000000" pitchFamily="2" charset="0"/>
              </a:rPr>
              <a:t>Schools</a:t>
            </a:r>
          </a:p>
          <a:p>
            <a:pPr lvl="2"/>
            <a:r>
              <a:rPr lang="en-US" dirty="0">
                <a:latin typeface="Segoe Print" panose="02000600000000000000" pitchFamily="2" charset="0"/>
              </a:rPr>
              <a:t>NHS</a:t>
            </a:r>
          </a:p>
          <a:p>
            <a:pPr lvl="2"/>
            <a:r>
              <a:rPr lang="en-US" dirty="0">
                <a:latin typeface="Segoe Print" panose="02000600000000000000" pitchFamily="2" charset="0"/>
              </a:rPr>
              <a:t>and so on…</a:t>
            </a:r>
          </a:p>
          <a:p>
            <a:pPr lvl="1"/>
            <a:r>
              <a:rPr lang="en-US" dirty="0">
                <a:latin typeface="Segoe Print" panose="02000600000000000000" pitchFamily="2" charset="0"/>
              </a:rPr>
              <a:t>No recognition for Intersex or Non Binary</a:t>
            </a:r>
          </a:p>
        </p:txBody>
      </p:sp>
      <p:pic>
        <p:nvPicPr>
          <p:cNvPr id="5" name="Picture 4">
            <a:extLst>
              <a:ext uri="{FF2B5EF4-FFF2-40B4-BE49-F238E27FC236}">
                <a16:creationId xmlns:a16="http://schemas.microsoft.com/office/drawing/2014/main" id="{9361476C-357E-4877-AE9F-6512F7807D53}"/>
              </a:ext>
            </a:extLst>
          </p:cNvPr>
          <p:cNvPicPr>
            <a:picLocks noChangeAspect="1"/>
          </p:cNvPicPr>
          <p:nvPr/>
        </p:nvPicPr>
        <p:blipFill>
          <a:blip r:embed="rId3"/>
          <a:stretch>
            <a:fillRect/>
          </a:stretch>
        </p:blipFill>
        <p:spPr>
          <a:xfrm>
            <a:off x="6376923" y="2495762"/>
            <a:ext cx="2362308" cy="2839624"/>
          </a:xfrm>
          <a:prstGeom prst="rect">
            <a:avLst/>
          </a:prstGeom>
        </p:spPr>
      </p:pic>
      <p:sp>
        <p:nvSpPr>
          <p:cNvPr id="7" name="TextBox 6">
            <a:extLst>
              <a:ext uri="{FF2B5EF4-FFF2-40B4-BE49-F238E27FC236}">
                <a16:creationId xmlns:a16="http://schemas.microsoft.com/office/drawing/2014/main" id="{B3C84086-8851-4983-8229-DAC250E47067}"/>
              </a:ext>
            </a:extLst>
          </p:cNvPr>
          <p:cNvSpPr txBox="1"/>
          <p:nvPr/>
        </p:nvSpPr>
        <p:spPr>
          <a:xfrm>
            <a:off x="5277763" y="2231937"/>
            <a:ext cx="1215383" cy="307777"/>
          </a:xfrm>
          <a:prstGeom prst="rect">
            <a:avLst/>
          </a:prstGeom>
          <a:noFill/>
        </p:spPr>
        <p:txBody>
          <a:bodyPr wrap="square" rtlCol="0">
            <a:spAutoFit/>
          </a:bodyPr>
          <a:lstStyle/>
          <a:p>
            <a:pPr algn="ctr"/>
            <a:r>
              <a:rPr lang="en-US" sz="1400" dirty="0">
                <a:latin typeface="Segoe Print" panose="02000600000000000000" pitchFamily="2" charset="0"/>
              </a:rPr>
              <a:t>Passport</a:t>
            </a:r>
            <a:endParaRPr lang="en-GB" sz="1400" dirty="0">
              <a:latin typeface="Segoe Print" panose="02000600000000000000" pitchFamily="2" charset="0"/>
            </a:endParaRPr>
          </a:p>
        </p:txBody>
      </p:sp>
      <p:sp>
        <p:nvSpPr>
          <p:cNvPr id="8" name="TextBox 7">
            <a:extLst>
              <a:ext uri="{FF2B5EF4-FFF2-40B4-BE49-F238E27FC236}">
                <a16:creationId xmlns:a16="http://schemas.microsoft.com/office/drawing/2014/main" id="{9155ECA0-7340-42BA-808B-720B86766293}"/>
              </a:ext>
            </a:extLst>
          </p:cNvPr>
          <p:cNvSpPr txBox="1"/>
          <p:nvPr/>
        </p:nvSpPr>
        <p:spPr>
          <a:xfrm>
            <a:off x="6443916" y="1701005"/>
            <a:ext cx="1215383" cy="307777"/>
          </a:xfrm>
          <a:prstGeom prst="rect">
            <a:avLst/>
          </a:prstGeom>
          <a:noFill/>
        </p:spPr>
        <p:txBody>
          <a:bodyPr wrap="square" rtlCol="0">
            <a:spAutoFit/>
          </a:bodyPr>
          <a:lstStyle/>
          <a:p>
            <a:pPr algn="ctr"/>
            <a:r>
              <a:rPr lang="en-US" sz="1400" dirty="0">
                <a:latin typeface="Segoe Print" panose="02000600000000000000" pitchFamily="2" charset="0"/>
              </a:rPr>
              <a:t>Deed Poll</a:t>
            </a:r>
            <a:endParaRPr lang="en-GB" sz="1400" dirty="0">
              <a:latin typeface="Segoe Print" panose="02000600000000000000" pitchFamily="2" charset="0"/>
            </a:endParaRPr>
          </a:p>
        </p:txBody>
      </p:sp>
      <p:sp>
        <p:nvSpPr>
          <p:cNvPr id="9" name="TextBox 8">
            <a:extLst>
              <a:ext uri="{FF2B5EF4-FFF2-40B4-BE49-F238E27FC236}">
                <a16:creationId xmlns:a16="http://schemas.microsoft.com/office/drawing/2014/main" id="{30F63AF8-5865-44D8-AA3B-7D9EED16E532}"/>
              </a:ext>
            </a:extLst>
          </p:cNvPr>
          <p:cNvSpPr txBox="1"/>
          <p:nvPr/>
        </p:nvSpPr>
        <p:spPr>
          <a:xfrm>
            <a:off x="4786294" y="2905780"/>
            <a:ext cx="1215383" cy="523220"/>
          </a:xfrm>
          <a:prstGeom prst="rect">
            <a:avLst/>
          </a:prstGeom>
          <a:noFill/>
        </p:spPr>
        <p:txBody>
          <a:bodyPr wrap="square" rtlCol="0">
            <a:spAutoFit/>
          </a:bodyPr>
          <a:lstStyle/>
          <a:p>
            <a:pPr algn="ctr"/>
            <a:r>
              <a:rPr lang="en-US" sz="1400" dirty="0">
                <a:latin typeface="Segoe Print" panose="02000600000000000000" pitchFamily="2" charset="0"/>
              </a:rPr>
              <a:t>Driving license</a:t>
            </a:r>
            <a:endParaRPr lang="en-GB" sz="1400" dirty="0">
              <a:latin typeface="Segoe Print" panose="02000600000000000000" pitchFamily="2" charset="0"/>
            </a:endParaRPr>
          </a:p>
        </p:txBody>
      </p:sp>
      <p:sp>
        <p:nvSpPr>
          <p:cNvPr id="10" name="TextBox 9">
            <a:extLst>
              <a:ext uri="{FF2B5EF4-FFF2-40B4-BE49-F238E27FC236}">
                <a16:creationId xmlns:a16="http://schemas.microsoft.com/office/drawing/2014/main" id="{BBFDC72A-C8E2-4437-A334-688E0304B5DE}"/>
              </a:ext>
            </a:extLst>
          </p:cNvPr>
          <p:cNvSpPr txBox="1"/>
          <p:nvPr/>
        </p:nvSpPr>
        <p:spPr>
          <a:xfrm>
            <a:off x="5212306" y="3679002"/>
            <a:ext cx="1215383" cy="307777"/>
          </a:xfrm>
          <a:prstGeom prst="rect">
            <a:avLst/>
          </a:prstGeom>
          <a:noFill/>
        </p:spPr>
        <p:txBody>
          <a:bodyPr wrap="square" rtlCol="0">
            <a:spAutoFit/>
          </a:bodyPr>
          <a:lstStyle/>
          <a:p>
            <a:pPr algn="ctr"/>
            <a:r>
              <a:rPr lang="en-US" sz="1400" dirty="0">
                <a:latin typeface="Segoe Print" panose="02000600000000000000" pitchFamily="2" charset="0"/>
              </a:rPr>
              <a:t>Banks</a:t>
            </a:r>
            <a:endParaRPr lang="en-GB" sz="1400" dirty="0">
              <a:latin typeface="Segoe Print" panose="02000600000000000000" pitchFamily="2" charset="0"/>
            </a:endParaRPr>
          </a:p>
        </p:txBody>
      </p:sp>
      <p:sp>
        <p:nvSpPr>
          <p:cNvPr id="11" name="TextBox 10">
            <a:extLst>
              <a:ext uri="{FF2B5EF4-FFF2-40B4-BE49-F238E27FC236}">
                <a16:creationId xmlns:a16="http://schemas.microsoft.com/office/drawing/2014/main" id="{B1C6E7BC-3ACA-48C0-A841-93BDB28E4A70}"/>
              </a:ext>
            </a:extLst>
          </p:cNvPr>
          <p:cNvSpPr txBox="1"/>
          <p:nvPr/>
        </p:nvSpPr>
        <p:spPr>
          <a:xfrm>
            <a:off x="4799268" y="4321336"/>
            <a:ext cx="1215383" cy="307777"/>
          </a:xfrm>
          <a:prstGeom prst="rect">
            <a:avLst/>
          </a:prstGeom>
          <a:noFill/>
        </p:spPr>
        <p:txBody>
          <a:bodyPr wrap="square" rtlCol="0">
            <a:spAutoFit/>
          </a:bodyPr>
          <a:lstStyle/>
          <a:p>
            <a:pPr algn="ctr"/>
            <a:r>
              <a:rPr lang="en-US" sz="1400" dirty="0">
                <a:latin typeface="Segoe Print" panose="02000600000000000000" pitchFamily="2" charset="0"/>
              </a:rPr>
              <a:t>NHS</a:t>
            </a:r>
            <a:endParaRPr lang="en-GB" sz="1400" dirty="0">
              <a:latin typeface="Segoe Print" panose="02000600000000000000" pitchFamily="2" charset="0"/>
            </a:endParaRPr>
          </a:p>
        </p:txBody>
      </p:sp>
      <p:sp>
        <p:nvSpPr>
          <p:cNvPr id="12" name="TextBox 11">
            <a:extLst>
              <a:ext uri="{FF2B5EF4-FFF2-40B4-BE49-F238E27FC236}">
                <a16:creationId xmlns:a16="http://schemas.microsoft.com/office/drawing/2014/main" id="{153A8319-B627-444C-95DC-2219AE61DC57}"/>
              </a:ext>
            </a:extLst>
          </p:cNvPr>
          <p:cNvSpPr txBox="1"/>
          <p:nvPr/>
        </p:nvSpPr>
        <p:spPr>
          <a:xfrm>
            <a:off x="4765974" y="4852336"/>
            <a:ext cx="1215383" cy="307777"/>
          </a:xfrm>
          <a:prstGeom prst="rect">
            <a:avLst/>
          </a:prstGeom>
          <a:noFill/>
        </p:spPr>
        <p:txBody>
          <a:bodyPr wrap="square" rtlCol="0">
            <a:spAutoFit/>
          </a:bodyPr>
          <a:lstStyle/>
          <a:p>
            <a:pPr algn="ctr"/>
            <a:r>
              <a:rPr lang="en-US" sz="1400" dirty="0">
                <a:latin typeface="Segoe Print" panose="02000600000000000000" pitchFamily="2" charset="0"/>
              </a:rPr>
              <a:t>Utilities</a:t>
            </a:r>
            <a:endParaRPr lang="en-GB" sz="1400" dirty="0">
              <a:latin typeface="Segoe Print" panose="02000600000000000000" pitchFamily="2" charset="0"/>
            </a:endParaRPr>
          </a:p>
        </p:txBody>
      </p:sp>
      <p:sp>
        <p:nvSpPr>
          <p:cNvPr id="13" name="TextBox 12">
            <a:extLst>
              <a:ext uri="{FF2B5EF4-FFF2-40B4-BE49-F238E27FC236}">
                <a16:creationId xmlns:a16="http://schemas.microsoft.com/office/drawing/2014/main" id="{8E871FD6-175E-4C4F-9759-6CEEEF4679D7}"/>
              </a:ext>
            </a:extLst>
          </p:cNvPr>
          <p:cNvSpPr txBox="1"/>
          <p:nvPr/>
        </p:nvSpPr>
        <p:spPr>
          <a:xfrm>
            <a:off x="5981357" y="5474055"/>
            <a:ext cx="1215383" cy="523220"/>
          </a:xfrm>
          <a:prstGeom prst="rect">
            <a:avLst/>
          </a:prstGeom>
          <a:noFill/>
        </p:spPr>
        <p:txBody>
          <a:bodyPr wrap="square" rtlCol="0">
            <a:spAutoFit/>
          </a:bodyPr>
          <a:lstStyle/>
          <a:p>
            <a:pPr algn="ctr"/>
            <a:r>
              <a:rPr lang="en-US" sz="1400" dirty="0">
                <a:latin typeface="Segoe Print" panose="02000600000000000000" pitchFamily="2" charset="0"/>
              </a:rPr>
              <a:t>Birth Certificate</a:t>
            </a:r>
            <a:endParaRPr lang="en-GB" sz="1400" dirty="0">
              <a:latin typeface="Segoe Print" panose="02000600000000000000" pitchFamily="2" charset="0"/>
            </a:endParaRPr>
          </a:p>
        </p:txBody>
      </p:sp>
    </p:spTree>
    <p:extLst>
      <p:ext uri="{BB962C8B-B14F-4D97-AF65-F5344CB8AC3E}">
        <p14:creationId xmlns:p14="http://schemas.microsoft.com/office/powerpoint/2010/main" val="256805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500"/>
                                        <p:tgtEl>
                                          <p:spTgt spid="3">
                                            <p:txEl>
                                              <p:pRg st="4" end="4"/>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fade">
                                      <p:cBhvr>
                                        <p:cTn id="53" dur="500"/>
                                        <p:tgtEl>
                                          <p:spTgt spid="3">
                                            <p:txEl>
                                              <p:pRg st="5" end="5"/>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500"/>
                                        <p:tgtEl>
                                          <p:spTgt spid="3">
                                            <p:txEl>
                                              <p:pRg st="6" end="6"/>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Effect transition="in" filter="fade">
                                      <p:cBhvr>
                                        <p:cTn id="59" dur="500"/>
                                        <p:tgtEl>
                                          <p:spTgt spid="3">
                                            <p:txEl>
                                              <p:pRg st="7" end="7"/>
                                            </p:txEl>
                                          </p:spTgt>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Effect transition="in" filter="fade">
                                      <p:cBhvr>
                                        <p:cTn id="68" dur="500"/>
                                        <p:tgtEl>
                                          <p:spTgt spid="3">
                                            <p:txEl>
                                              <p:pRg st="8" end="8"/>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Effect transition="in" filter="fade">
                                      <p:cBhvr>
                                        <p:cTn id="71" dur="500"/>
                                        <p:tgtEl>
                                          <p:spTgt spid="3">
                                            <p:txEl>
                                              <p:pRg st="9" end="9"/>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
                                            <p:txEl>
                                              <p:pRg st="10" end="10"/>
                                            </p:txEl>
                                          </p:spTgt>
                                        </p:tgtEl>
                                        <p:attrNameLst>
                                          <p:attrName>style.visibility</p:attrName>
                                        </p:attrNameLst>
                                      </p:cBhvr>
                                      <p:to>
                                        <p:strVal val="visible"/>
                                      </p:to>
                                    </p:set>
                                    <p:animEffect transition="in" filter="fade">
                                      <p:cBhvr>
                                        <p:cTn id="74" dur="500"/>
                                        <p:tgtEl>
                                          <p:spTgt spid="3">
                                            <p:txEl>
                                              <p:pRg st="10" end="10"/>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Effect transition="in" filter="fade">
                                      <p:cBhvr>
                                        <p:cTn id="77" dur="500"/>
                                        <p:tgtEl>
                                          <p:spTgt spid="3">
                                            <p:txEl>
                                              <p:pRg st="11" end="11"/>
                                            </p:tx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
                                            <p:txEl>
                                              <p:pRg st="12" end="12"/>
                                            </p:txEl>
                                          </p:spTgt>
                                        </p:tgtEl>
                                        <p:attrNameLst>
                                          <p:attrName>style.visibility</p:attrName>
                                        </p:attrNameLst>
                                      </p:cBhvr>
                                      <p:to>
                                        <p:strVal val="visible"/>
                                      </p:to>
                                    </p:set>
                                    <p:animEffect transition="in" filter="fade">
                                      <p:cBhvr>
                                        <p:cTn id="80" dur="500"/>
                                        <p:tgtEl>
                                          <p:spTgt spid="3">
                                            <p:txEl>
                                              <p:pRg st="12" end="12"/>
                                            </p:txEl>
                                          </p:spTgt>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
                                            <p:txEl>
                                              <p:pRg st="13" end="13"/>
                                            </p:txEl>
                                          </p:spTgt>
                                        </p:tgtEl>
                                        <p:attrNameLst>
                                          <p:attrName>style.visibility</p:attrName>
                                        </p:attrNameLst>
                                      </p:cBhvr>
                                      <p:to>
                                        <p:strVal val="visible"/>
                                      </p:to>
                                    </p:set>
                                    <p:animEffect transition="in" filter="fade">
                                      <p:cBhvr>
                                        <p:cTn id="83" dur="500"/>
                                        <p:tgtEl>
                                          <p:spTgt spid="3">
                                            <p:txEl>
                                              <p:pRg st="13" end="13"/>
                                            </p:tx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
                                            <p:txEl>
                                              <p:pRg st="14" end="14"/>
                                            </p:txEl>
                                          </p:spTgt>
                                        </p:tgtEl>
                                        <p:attrNameLst>
                                          <p:attrName>style.visibility</p:attrName>
                                        </p:attrNameLst>
                                      </p:cBhvr>
                                      <p:to>
                                        <p:strVal val="visible"/>
                                      </p:to>
                                    </p:set>
                                    <p:animEffect transition="in" filter="fade">
                                      <p:cBhvr>
                                        <p:cTn id="86"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P spid="9"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36787"/>
            <a:ext cx="7772400" cy="1470025"/>
          </a:xfrm>
        </p:spPr>
        <p:txBody>
          <a:bodyPr/>
          <a:lstStyle/>
          <a:p>
            <a:r>
              <a:rPr lang="en-US" b="1" dirty="0">
                <a:solidFill>
                  <a:schemeClr val="tx1"/>
                </a:solidFill>
                <a:latin typeface="Segoe Print" panose="02000600000000000000" pitchFamily="2" charset="0"/>
              </a:rPr>
              <a:t>Being Transgender</a:t>
            </a:r>
          </a:p>
        </p:txBody>
      </p:sp>
      <p:sp>
        <p:nvSpPr>
          <p:cNvPr id="3" name="Subtitle 2"/>
          <p:cNvSpPr>
            <a:spLocks noGrp="1"/>
          </p:cNvSpPr>
          <p:nvPr>
            <p:ph type="subTitle" idx="1"/>
          </p:nvPr>
        </p:nvSpPr>
        <p:spPr/>
        <p:txBody>
          <a:bodyPr/>
          <a:lstStyle/>
          <a:p>
            <a:r>
              <a:rPr lang="en-GB" dirty="0"/>
              <a:t>Hannah Massie</a:t>
            </a:r>
          </a:p>
        </p:txBody>
      </p:sp>
    </p:spTree>
    <p:extLst>
      <p:ext uri="{BB962C8B-B14F-4D97-AF65-F5344CB8AC3E}">
        <p14:creationId xmlns:p14="http://schemas.microsoft.com/office/powerpoint/2010/main" val="707727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2F4D-ACA8-45CF-8E15-513B58403E4F}"/>
              </a:ext>
            </a:extLst>
          </p:cNvPr>
          <p:cNvSpPr>
            <a:spLocks noGrp="1"/>
          </p:cNvSpPr>
          <p:nvPr>
            <p:ph type="title"/>
          </p:nvPr>
        </p:nvSpPr>
        <p:spPr/>
        <p:txBody>
          <a:bodyPr/>
          <a:lstStyle/>
          <a:p>
            <a:r>
              <a:rPr lang="en-GB" dirty="0"/>
              <a:t>As for the rest…</a:t>
            </a:r>
          </a:p>
        </p:txBody>
      </p:sp>
      <p:pic>
        <p:nvPicPr>
          <p:cNvPr id="9" name="Picture 8">
            <a:extLst>
              <a:ext uri="{FF2B5EF4-FFF2-40B4-BE49-F238E27FC236}">
                <a16:creationId xmlns:a16="http://schemas.microsoft.com/office/drawing/2014/main" id="{2F97CA59-E3D7-49A8-B8FE-EF6287F65858}"/>
              </a:ext>
            </a:extLst>
          </p:cNvPr>
          <p:cNvPicPr>
            <a:picLocks noChangeAspect="1"/>
          </p:cNvPicPr>
          <p:nvPr/>
        </p:nvPicPr>
        <p:blipFill>
          <a:blip r:embed="rId3"/>
          <a:stretch>
            <a:fillRect/>
          </a:stretch>
        </p:blipFill>
        <p:spPr>
          <a:xfrm>
            <a:off x="4480542" y="1774709"/>
            <a:ext cx="1150720" cy="2248095"/>
          </a:xfrm>
          <a:prstGeom prst="rect">
            <a:avLst/>
          </a:prstGeom>
        </p:spPr>
      </p:pic>
      <p:pic>
        <p:nvPicPr>
          <p:cNvPr id="14" name="Picture 13">
            <a:extLst>
              <a:ext uri="{FF2B5EF4-FFF2-40B4-BE49-F238E27FC236}">
                <a16:creationId xmlns:a16="http://schemas.microsoft.com/office/drawing/2014/main" id="{43FC09BA-078F-4391-8F0C-3BA9B99EAFCF}"/>
              </a:ext>
            </a:extLst>
          </p:cNvPr>
          <p:cNvPicPr>
            <a:picLocks noChangeAspect="1"/>
          </p:cNvPicPr>
          <p:nvPr/>
        </p:nvPicPr>
        <p:blipFill>
          <a:blip r:embed="rId4"/>
          <a:stretch>
            <a:fillRect/>
          </a:stretch>
        </p:blipFill>
        <p:spPr>
          <a:xfrm>
            <a:off x="2234938" y="3475893"/>
            <a:ext cx="1934324" cy="1558673"/>
          </a:xfrm>
          <a:prstGeom prst="rect">
            <a:avLst/>
          </a:prstGeom>
        </p:spPr>
      </p:pic>
      <p:pic>
        <p:nvPicPr>
          <p:cNvPr id="16" name="Picture 15">
            <a:extLst>
              <a:ext uri="{FF2B5EF4-FFF2-40B4-BE49-F238E27FC236}">
                <a16:creationId xmlns:a16="http://schemas.microsoft.com/office/drawing/2014/main" id="{4966D3BD-18CB-45B8-92B7-17354C746CE2}"/>
              </a:ext>
            </a:extLst>
          </p:cNvPr>
          <p:cNvPicPr>
            <a:picLocks noChangeAspect="1"/>
          </p:cNvPicPr>
          <p:nvPr/>
        </p:nvPicPr>
        <p:blipFill>
          <a:blip r:embed="rId5"/>
          <a:stretch>
            <a:fillRect/>
          </a:stretch>
        </p:blipFill>
        <p:spPr>
          <a:xfrm>
            <a:off x="6448992" y="2398022"/>
            <a:ext cx="1681063" cy="2727637"/>
          </a:xfrm>
          <a:prstGeom prst="rect">
            <a:avLst/>
          </a:prstGeom>
        </p:spPr>
      </p:pic>
      <p:sp>
        <p:nvSpPr>
          <p:cNvPr id="17" name="TextBox 16">
            <a:extLst>
              <a:ext uri="{FF2B5EF4-FFF2-40B4-BE49-F238E27FC236}">
                <a16:creationId xmlns:a16="http://schemas.microsoft.com/office/drawing/2014/main" id="{87B533A0-F63C-4BBD-AABF-38A3DF524490}"/>
              </a:ext>
            </a:extLst>
          </p:cNvPr>
          <p:cNvSpPr txBox="1"/>
          <p:nvPr/>
        </p:nvSpPr>
        <p:spPr>
          <a:xfrm>
            <a:off x="856073" y="1431326"/>
            <a:ext cx="2263182" cy="307777"/>
          </a:xfrm>
          <a:prstGeom prst="rect">
            <a:avLst/>
          </a:prstGeom>
          <a:noFill/>
        </p:spPr>
        <p:txBody>
          <a:bodyPr wrap="square" rtlCol="0">
            <a:spAutoFit/>
          </a:bodyPr>
          <a:lstStyle/>
          <a:p>
            <a:pPr algn="ctr"/>
            <a:r>
              <a:rPr lang="en-US" sz="1400" dirty="0">
                <a:latin typeface="Segoe Print" panose="02000600000000000000" pitchFamily="2" charset="0"/>
              </a:rPr>
              <a:t>Relearning to be..</a:t>
            </a:r>
            <a:endParaRPr lang="en-GB" sz="1400" dirty="0">
              <a:latin typeface="Segoe Print" panose="02000600000000000000" pitchFamily="2" charset="0"/>
            </a:endParaRPr>
          </a:p>
        </p:txBody>
      </p:sp>
      <p:sp>
        <p:nvSpPr>
          <p:cNvPr id="18" name="TextBox 17">
            <a:extLst>
              <a:ext uri="{FF2B5EF4-FFF2-40B4-BE49-F238E27FC236}">
                <a16:creationId xmlns:a16="http://schemas.microsoft.com/office/drawing/2014/main" id="{21656ED4-FAED-4B01-8F6A-43A0C062AAEE}"/>
              </a:ext>
            </a:extLst>
          </p:cNvPr>
          <p:cNvSpPr txBox="1"/>
          <p:nvPr/>
        </p:nvSpPr>
        <p:spPr>
          <a:xfrm>
            <a:off x="4044703" y="1424565"/>
            <a:ext cx="2263182" cy="307777"/>
          </a:xfrm>
          <a:prstGeom prst="rect">
            <a:avLst/>
          </a:prstGeom>
          <a:noFill/>
        </p:spPr>
        <p:txBody>
          <a:bodyPr wrap="square" rtlCol="0">
            <a:spAutoFit/>
          </a:bodyPr>
          <a:lstStyle/>
          <a:p>
            <a:pPr algn="ctr"/>
            <a:r>
              <a:rPr lang="en-US" sz="1400" dirty="0">
                <a:latin typeface="Segoe Print" panose="02000600000000000000" pitchFamily="2" charset="0"/>
              </a:rPr>
              <a:t>Relationships</a:t>
            </a:r>
            <a:endParaRPr lang="en-GB" sz="1400" dirty="0">
              <a:latin typeface="Segoe Print" panose="02000600000000000000" pitchFamily="2" charset="0"/>
            </a:endParaRPr>
          </a:p>
        </p:txBody>
      </p:sp>
      <p:pic>
        <p:nvPicPr>
          <p:cNvPr id="21" name="Picture 20">
            <a:extLst>
              <a:ext uri="{FF2B5EF4-FFF2-40B4-BE49-F238E27FC236}">
                <a16:creationId xmlns:a16="http://schemas.microsoft.com/office/drawing/2014/main" id="{89490E74-7DC7-4F79-85F3-D20C707D3C55}"/>
              </a:ext>
            </a:extLst>
          </p:cNvPr>
          <p:cNvPicPr>
            <a:picLocks noChangeAspect="1"/>
          </p:cNvPicPr>
          <p:nvPr/>
        </p:nvPicPr>
        <p:blipFill>
          <a:blip r:embed="rId6"/>
          <a:stretch>
            <a:fillRect/>
          </a:stretch>
        </p:blipFill>
        <p:spPr>
          <a:xfrm>
            <a:off x="1013945" y="1824842"/>
            <a:ext cx="1944740" cy="1500378"/>
          </a:xfrm>
          <a:prstGeom prst="rect">
            <a:avLst/>
          </a:prstGeom>
        </p:spPr>
      </p:pic>
      <p:sp>
        <p:nvSpPr>
          <p:cNvPr id="22" name="TextBox 21">
            <a:extLst>
              <a:ext uri="{FF2B5EF4-FFF2-40B4-BE49-F238E27FC236}">
                <a16:creationId xmlns:a16="http://schemas.microsoft.com/office/drawing/2014/main" id="{EF9E54A0-BAE0-41F0-9744-0053398CB3DE}"/>
              </a:ext>
            </a:extLst>
          </p:cNvPr>
          <p:cNvSpPr txBox="1"/>
          <p:nvPr/>
        </p:nvSpPr>
        <p:spPr>
          <a:xfrm>
            <a:off x="1985065" y="5034566"/>
            <a:ext cx="2263182" cy="307777"/>
          </a:xfrm>
          <a:prstGeom prst="rect">
            <a:avLst/>
          </a:prstGeom>
          <a:noFill/>
        </p:spPr>
        <p:txBody>
          <a:bodyPr wrap="square" rtlCol="0">
            <a:spAutoFit/>
          </a:bodyPr>
          <a:lstStyle/>
          <a:p>
            <a:pPr algn="ctr"/>
            <a:r>
              <a:rPr lang="en-US" sz="1400" dirty="0">
                <a:latin typeface="Segoe Print" panose="02000600000000000000" pitchFamily="2" charset="0"/>
              </a:rPr>
              <a:t>Finding oneself</a:t>
            </a:r>
            <a:endParaRPr lang="en-GB" sz="1400" dirty="0">
              <a:latin typeface="Segoe Print" panose="02000600000000000000" pitchFamily="2" charset="0"/>
            </a:endParaRPr>
          </a:p>
        </p:txBody>
      </p:sp>
      <p:sp>
        <p:nvSpPr>
          <p:cNvPr id="25" name="TextBox 24">
            <a:extLst>
              <a:ext uri="{FF2B5EF4-FFF2-40B4-BE49-F238E27FC236}">
                <a16:creationId xmlns:a16="http://schemas.microsoft.com/office/drawing/2014/main" id="{5450BE14-A967-4089-9B97-839FF6B419BA}"/>
              </a:ext>
            </a:extLst>
          </p:cNvPr>
          <p:cNvSpPr txBox="1"/>
          <p:nvPr/>
        </p:nvSpPr>
        <p:spPr>
          <a:xfrm>
            <a:off x="5942542" y="2316131"/>
            <a:ext cx="2263182" cy="307777"/>
          </a:xfrm>
          <a:prstGeom prst="rect">
            <a:avLst/>
          </a:prstGeom>
          <a:noFill/>
        </p:spPr>
        <p:txBody>
          <a:bodyPr wrap="square" rtlCol="0">
            <a:spAutoFit/>
          </a:bodyPr>
          <a:lstStyle/>
          <a:p>
            <a:pPr algn="ctr"/>
            <a:r>
              <a:rPr lang="en-US" sz="1400" dirty="0">
                <a:latin typeface="Segoe Print" panose="02000600000000000000" pitchFamily="2" charset="0"/>
              </a:rPr>
              <a:t>Society</a:t>
            </a:r>
            <a:endParaRPr lang="en-GB" sz="1400" dirty="0">
              <a:latin typeface="Segoe Print" panose="02000600000000000000" pitchFamily="2" charset="0"/>
            </a:endParaRPr>
          </a:p>
        </p:txBody>
      </p:sp>
      <p:sp>
        <p:nvSpPr>
          <p:cNvPr id="20" name="TextBox 19">
            <a:extLst>
              <a:ext uri="{FF2B5EF4-FFF2-40B4-BE49-F238E27FC236}">
                <a16:creationId xmlns:a16="http://schemas.microsoft.com/office/drawing/2014/main" id="{C8C0FAAE-581D-4F31-B9BA-AD1135924A34}"/>
              </a:ext>
            </a:extLst>
          </p:cNvPr>
          <p:cNvSpPr txBox="1"/>
          <p:nvPr/>
        </p:nvSpPr>
        <p:spPr>
          <a:xfrm>
            <a:off x="856073" y="5581477"/>
            <a:ext cx="7516801" cy="461665"/>
          </a:xfrm>
          <a:prstGeom prst="rect">
            <a:avLst/>
          </a:prstGeom>
          <a:noFill/>
        </p:spPr>
        <p:txBody>
          <a:bodyPr wrap="none" rtlCol="0">
            <a:spAutoFit/>
          </a:bodyPr>
          <a:lstStyle/>
          <a:p>
            <a:r>
              <a:rPr lang="en-US" sz="2400" b="1" dirty="0">
                <a:latin typeface="Segoe Print" panose="02000600000000000000" pitchFamily="2" charset="0"/>
              </a:rPr>
              <a:t>For the biggest challenges you are on your own</a:t>
            </a:r>
            <a:endParaRPr lang="en-GB" sz="2400" b="1" dirty="0">
              <a:latin typeface="Segoe Print" panose="02000600000000000000" pitchFamily="2" charset="0"/>
            </a:endParaRPr>
          </a:p>
        </p:txBody>
      </p:sp>
    </p:spTree>
    <p:extLst>
      <p:ext uri="{BB962C8B-B14F-4D97-AF65-F5344CB8AC3E}">
        <p14:creationId xmlns:p14="http://schemas.microsoft.com/office/powerpoint/2010/main" val="79586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25"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6252-9EA8-4206-B655-1C59E1273E50}"/>
              </a:ext>
            </a:extLst>
          </p:cNvPr>
          <p:cNvSpPr>
            <a:spLocks noGrp="1"/>
          </p:cNvSpPr>
          <p:nvPr>
            <p:ph type="title"/>
          </p:nvPr>
        </p:nvSpPr>
        <p:spPr/>
        <p:txBody>
          <a:bodyPr>
            <a:normAutofit fontScale="90000"/>
          </a:bodyPr>
          <a:lstStyle/>
          <a:p>
            <a:r>
              <a:rPr lang="en-GB" dirty="0"/>
              <a:t>Issues </a:t>
            </a:r>
            <a:br>
              <a:rPr lang="en-GB" dirty="0"/>
            </a:br>
            <a:r>
              <a:rPr lang="en-GB" dirty="0"/>
              <a:t>post acceptance</a:t>
            </a:r>
          </a:p>
        </p:txBody>
      </p:sp>
      <p:pic>
        <p:nvPicPr>
          <p:cNvPr id="5" name="Picture 4">
            <a:extLst>
              <a:ext uri="{FF2B5EF4-FFF2-40B4-BE49-F238E27FC236}">
                <a16:creationId xmlns:a16="http://schemas.microsoft.com/office/drawing/2014/main" id="{863DA95C-CCAC-4610-8686-085562238DB6}"/>
              </a:ext>
            </a:extLst>
          </p:cNvPr>
          <p:cNvPicPr>
            <a:picLocks noChangeAspect="1"/>
          </p:cNvPicPr>
          <p:nvPr/>
        </p:nvPicPr>
        <p:blipFill>
          <a:blip r:embed="rId2"/>
          <a:stretch>
            <a:fillRect/>
          </a:stretch>
        </p:blipFill>
        <p:spPr>
          <a:xfrm>
            <a:off x="2781500" y="2868079"/>
            <a:ext cx="3580999" cy="2875861"/>
          </a:xfrm>
          <a:prstGeom prst="rect">
            <a:avLst/>
          </a:prstGeom>
        </p:spPr>
      </p:pic>
      <p:sp>
        <p:nvSpPr>
          <p:cNvPr id="6" name="TextBox 5">
            <a:extLst>
              <a:ext uri="{FF2B5EF4-FFF2-40B4-BE49-F238E27FC236}">
                <a16:creationId xmlns:a16="http://schemas.microsoft.com/office/drawing/2014/main" id="{8CAF9E80-AA1D-448F-B665-62CD772762C2}"/>
              </a:ext>
            </a:extLst>
          </p:cNvPr>
          <p:cNvSpPr txBox="1"/>
          <p:nvPr/>
        </p:nvSpPr>
        <p:spPr>
          <a:xfrm>
            <a:off x="737049" y="3417477"/>
            <a:ext cx="1547347" cy="369332"/>
          </a:xfrm>
          <a:prstGeom prst="rect">
            <a:avLst/>
          </a:prstGeom>
          <a:noFill/>
        </p:spPr>
        <p:txBody>
          <a:bodyPr wrap="square" rtlCol="0">
            <a:spAutoFit/>
          </a:bodyPr>
          <a:lstStyle/>
          <a:p>
            <a:pPr algn="ctr"/>
            <a:r>
              <a:rPr lang="en-US" b="1" dirty="0">
                <a:latin typeface="Segoe Print" panose="02000600000000000000" pitchFamily="2" charset="0"/>
              </a:rPr>
              <a:t>Bathrooms</a:t>
            </a:r>
            <a:endParaRPr lang="en-GB" b="1" dirty="0">
              <a:latin typeface="Segoe Print" panose="02000600000000000000" pitchFamily="2" charset="0"/>
            </a:endParaRPr>
          </a:p>
        </p:txBody>
      </p:sp>
      <p:cxnSp>
        <p:nvCxnSpPr>
          <p:cNvPr id="14" name="Straight Arrow Connector 13">
            <a:extLst>
              <a:ext uri="{FF2B5EF4-FFF2-40B4-BE49-F238E27FC236}">
                <a16:creationId xmlns:a16="http://schemas.microsoft.com/office/drawing/2014/main" id="{59976C8B-6097-4826-9758-FAA93F372DF2}"/>
              </a:ext>
            </a:extLst>
          </p:cNvPr>
          <p:cNvCxnSpPr/>
          <p:nvPr/>
        </p:nvCxnSpPr>
        <p:spPr>
          <a:xfrm>
            <a:off x="1908313" y="3888493"/>
            <a:ext cx="993913" cy="3578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BA52D8E-EE5A-414F-A0F1-ECB45457CB2A}"/>
              </a:ext>
            </a:extLst>
          </p:cNvPr>
          <p:cNvSpPr txBox="1"/>
          <p:nvPr/>
        </p:nvSpPr>
        <p:spPr>
          <a:xfrm>
            <a:off x="6621066" y="3429000"/>
            <a:ext cx="1547347" cy="369332"/>
          </a:xfrm>
          <a:prstGeom prst="rect">
            <a:avLst/>
          </a:prstGeom>
          <a:noFill/>
        </p:spPr>
        <p:txBody>
          <a:bodyPr wrap="square" rtlCol="0">
            <a:spAutoFit/>
          </a:bodyPr>
          <a:lstStyle/>
          <a:p>
            <a:pPr algn="ctr"/>
            <a:r>
              <a:rPr lang="en-US" b="1" dirty="0">
                <a:latin typeface="Segoe Print" panose="02000600000000000000" pitchFamily="2" charset="0"/>
              </a:rPr>
              <a:t>Pronouns</a:t>
            </a:r>
            <a:endParaRPr lang="en-GB" b="1" dirty="0">
              <a:latin typeface="Segoe Print" panose="02000600000000000000" pitchFamily="2" charset="0"/>
            </a:endParaRPr>
          </a:p>
        </p:txBody>
      </p:sp>
      <p:cxnSp>
        <p:nvCxnSpPr>
          <p:cNvPr id="16" name="Straight Arrow Connector 15">
            <a:extLst>
              <a:ext uri="{FF2B5EF4-FFF2-40B4-BE49-F238E27FC236}">
                <a16:creationId xmlns:a16="http://schemas.microsoft.com/office/drawing/2014/main" id="{7338929E-7D08-4E10-9BDE-FC5B718D45D1}"/>
              </a:ext>
            </a:extLst>
          </p:cNvPr>
          <p:cNvCxnSpPr>
            <a:cxnSpLocks/>
          </p:cNvCxnSpPr>
          <p:nvPr/>
        </p:nvCxnSpPr>
        <p:spPr>
          <a:xfrm flipH="1">
            <a:off x="6241775" y="3888493"/>
            <a:ext cx="1007191" cy="4290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86ABDF8-A382-40F0-88A6-1486B31988C5}"/>
              </a:ext>
            </a:extLst>
          </p:cNvPr>
          <p:cNvSpPr txBox="1"/>
          <p:nvPr/>
        </p:nvSpPr>
        <p:spPr>
          <a:xfrm>
            <a:off x="1703858" y="1896207"/>
            <a:ext cx="5545108" cy="461665"/>
          </a:xfrm>
          <a:prstGeom prst="rect">
            <a:avLst/>
          </a:prstGeom>
          <a:noFill/>
        </p:spPr>
        <p:txBody>
          <a:bodyPr wrap="none" rtlCol="0">
            <a:spAutoFit/>
          </a:bodyPr>
          <a:lstStyle/>
          <a:p>
            <a:r>
              <a:rPr lang="en-US" sz="2400" b="1" dirty="0">
                <a:latin typeface="Segoe Print" panose="02000600000000000000" pitchFamily="2" charset="0"/>
              </a:rPr>
              <a:t>What people think trans issues are</a:t>
            </a:r>
            <a:endParaRPr lang="en-GB" sz="2400" b="1" dirty="0">
              <a:latin typeface="Segoe Print" panose="02000600000000000000" pitchFamily="2" charset="0"/>
            </a:endParaRPr>
          </a:p>
        </p:txBody>
      </p:sp>
    </p:spTree>
    <p:extLst>
      <p:ext uri="{BB962C8B-B14F-4D97-AF65-F5344CB8AC3E}">
        <p14:creationId xmlns:p14="http://schemas.microsoft.com/office/powerpoint/2010/main" val="385808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FE7FE-2166-4DF1-9A1E-8403D69F342B}"/>
              </a:ext>
            </a:extLst>
          </p:cNvPr>
          <p:cNvSpPr>
            <a:spLocks noGrp="1"/>
          </p:cNvSpPr>
          <p:nvPr>
            <p:ph type="title"/>
          </p:nvPr>
        </p:nvSpPr>
        <p:spPr/>
        <p:txBody>
          <a:bodyPr>
            <a:normAutofit fontScale="90000"/>
          </a:bodyPr>
          <a:lstStyle/>
          <a:p>
            <a:r>
              <a:rPr lang="en-GB" dirty="0"/>
              <a:t>Issues</a:t>
            </a:r>
            <a:br>
              <a:rPr lang="en-GB" dirty="0"/>
            </a:br>
            <a:r>
              <a:rPr lang="en-GB" dirty="0"/>
              <a:t>Post acceptance</a:t>
            </a:r>
          </a:p>
        </p:txBody>
      </p:sp>
      <p:pic>
        <p:nvPicPr>
          <p:cNvPr id="9" name="Picture 8">
            <a:extLst>
              <a:ext uri="{FF2B5EF4-FFF2-40B4-BE49-F238E27FC236}">
                <a16:creationId xmlns:a16="http://schemas.microsoft.com/office/drawing/2014/main" id="{8DB73481-6913-4DAD-83FD-49112D0D1156}"/>
              </a:ext>
            </a:extLst>
          </p:cNvPr>
          <p:cNvPicPr>
            <a:picLocks noChangeAspect="1"/>
          </p:cNvPicPr>
          <p:nvPr/>
        </p:nvPicPr>
        <p:blipFill>
          <a:blip r:embed="rId2"/>
          <a:stretch>
            <a:fillRect/>
          </a:stretch>
        </p:blipFill>
        <p:spPr>
          <a:xfrm>
            <a:off x="3173534" y="3033176"/>
            <a:ext cx="2824302" cy="2377933"/>
          </a:xfrm>
          <a:prstGeom prst="rect">
            <a:avLst/>
          </a:prstGeom>
        </p:spPr>
      </p:pic>
      <p:sp>
        <p:nvSpPr>
          <p:cNvPr id="13" name="TextBox 12">
            <a:extLst>
              <a:ext uri="{FF2B5EF4-FFF2-40B4-BE49-F238E27FC236}">
                <a16:creationId xmlns:a16="http://schemas.microsoft.com/office/drawing/2014/main" id="{3D880FB1-C0FA-4192-9603-80256BAEDB97}"/>
              </a:ext>
            </a:extLst>
          </p:cNvPr>
          <p:cNvSpPr txBox="1"/>
          <p:nvPr/>
        </p:nvSpPr>
        <p:spPr>
          <a:xfrm>
            <a:off x="4705431" y="2078723"/>
            <a:ext cx="1559823" cy="738664"/>
          </a:xfrm>
          <a:prstGeom prst="rect">
            <a:avLst/>
          </a:prstGeom>
          <a:noFill/>
        </p:spPr>
        <p:txBody>
          <a:bodyPr wrap="square">
            <a:spAutoFit/>
          </a:bodyPr>
          <a:lstStyle/>
          <a:p>
            <a:r>
              <a:rPr lang="en-GB" sz="1400" b="0" i="0" u="none" strike="noStrike" dirty="0">
                <a:solidFill>
                  <a:srgbClr val="000000"/>
                </a:solidFill>
                <a:effectLst/>
                <a:latin typeface="Segoe Print" panose="02000600000000000000" pitchFamily="2" charset="0"/>
              </a:rPr>
              <a:t>Acceptance, misgendering, deadnaming</a:t>
            </a:r>
            <a:r>
              <a:rPr lang="en-GB" sz="1400" dirty="0">
                <a:latin typeface="Segoe Print" panose="02000600000000000000" pitchFamily="2" charset="0"/>
              </a:rPr>
              <a:t> </a:t>
            </a:r>
          </a:p>
        </p:txBody>
      </p:sp>
      <p:cxnSp>
        <p:nvCxnSpPr>
          <p:cNvPr id="14" name="Straight Arrow Connector 13">
            <a:extLst>
              <a:ext uri="{FF2B5EF4-FFF2-40B4-BE49-F238E27FC236}">
                <a16:creationId xmlns:a16="http://schemas.microsoft.com/office/drawing/2014/main" id="{37198EBF-1D17-4858-9697-D1329151AFA8}"/>
              </a:ext>
            </a:extLst>
          </p:cNvPr>
          <p:cNvCxnSpPr>
            <a:cxnSpLocks/>
          </p:cNvCxnSpPr>
          <p:nvPr/>
        </p:nvCxnSpPr>
        <p:spPr>
          <a:xfrm flipH="1">
            <a:off x="4933055" y="2808924"/>
            <a:ext cx="128912" cy="199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5EC851A-3058-4679-B4C2-5AA8E60CA0ED}"/>
              </a:ext>
            </a:extLst>
          </p:cNvPr>
          <p:cNvSpPr txBox="1"/>
          <p:nvPr/>
        </p:nvSpPr>
        <p:spPr>
          <a:xfrm>
            <a:off x="3018017" y="2091446"/>
            <a:ext cx="1601247" cy="738664"/>
          </a:xfrm>
          <a:prstGeom prst="rect">
            <a:avLst/>
          </a:prstGeom>
          <a:noFill/>
        </p:spPr>
        <p:txBody>
          <a:bodyPr wrap="square">
            <a:spAutoFit/>
          </a:bodyPr>
          <a:lstStyle/>
          <a:p>
            <a:r>
              <a:rPr lang="en-GB" sz="1400" b="0" i="0" u="none" strike="noStrike" dirty="0">
                <a:solidFill>
                  <a:srgbClr val="000000"/>
                </a:solidFill>
                <a:effectLst/>
                <a:latin typeface="Segoe Print" panose="02000600000000000000" pitchFamily="2" charset="0"/>
              </a:rPr>
              <a:t>Hate and violence against Trans folks</a:t>
            </a:r>
            <a:endParaRPr lang="en-GB" sz="1400" dirty="0">
              <a:latin typeface="Segoe Print" panose="02000600000000000000" pitchFamily="2" charset="0"/>
            </a:endParaRPr>
          </a:p>
        </p:txBody>
      </p:sp>
      <p:sp>
        <p:nvSpPr>
          <p:cNvPr id="21" name="TextBox 20">
            <a:extLst>
              <a:ext uri="{FF2B5EF4-FFF2-40B4-BE49-F238E27FC236}">
                <a16:creationId xmlns:a16="http://schemas.microsoft.com/office/drawing/2014/main" id="{735FFC20-15DA-4A1B-9148-8F6D2A60DAFE}"/>
              </a:ext>
            </a:extLst>
          </p:cNvPr>
          <p:cNvSpPr txBox="1"/>
          <p:nvPr/>
        </p:nvSpPr>
        <p:spPr>
          <a:xfrm>
            <a:off x="3001012" y="5552588"/>
            <a:ext cx="1713296" cy="954107"/>
          </a:xfrm>
          <a:prstGeom prst="rect">
            <a:avLst/>
          </a:prstGeom>
          <a:noFill/>
        </p:spPr>
        <p:txBody>
          <a:bodyPr wrap="square">
            <a:spAutoFit/>
          </a:bodyPr>
          <a:lstStyle/>
          <a:p>
            <a:r>
              <a:rPr lang="en-GB" sz="1400" b="0" i="0" u="none" strike="noStrike" dirty="0">
                <a:solidFill>
                  <a:srgbClr val="000000"/>
                </a:solidFill>
                <a:effectLst/>
                <a:latin typeface="Segoe Print" panose="02000600000000000000" pitchFamily="2" charset="0"/>
              </a:rPr>
              <a:t>Trans existence being debated and denied by others</a:t>
            </a:r>
            <a:r>
              <a:rPr lang="en-GB" sz="1400" dirty="0">
                <a:latin typeface="Segoe Print" panose="02000600000000000000" pitchFamily="2" charset="0"/>
              </a:rPr>
              <a:t> </a:t>
            </a:r>
          </a:p>
        </p:txBody>
      </p:sp>
      <p:cxnSp>
        <p:nvCxnSpPr>
          <p:cNvPr id="22" name="Straight Arrow Connector 21">
            <a:extLst>
              <a:ext uri="{FF2B5EF4-FFF2-40B4-BE49-F238E27FC236}">
                <a16:creationId xmlns:a16="http://schemas.microsoft.com/office/drawing/2014/main" id="{464AE3E5-4723-4679-B201-68FCE1D0DC3E}"/>
              </a:ext>
            </a:extLst>
          </p:cNvPr>
          <p:cNvCxnSpPr>
            <a:cxnSpLocks/>
          </p:cNvCxnSpPr>
          <p:nvPr/>
        </p:nvCxnSpPr>
        <p:spPr>
          <a:xfrm>
            <a:off x="3877534" y="2860811"/>
            <a:ext cx="179238" cy="1824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84821F3C-E7FE-4EDC-B9C1-1F12978E965D}"/>
              </a:ext>
            </a:extLst>
          </p:cNvPr>
          <p:cNvSpPr txBox="1"/>
          <p:nvPr/>
        </p:nvSpPr>
        <p:spPr>
          <a:xfrm>
            <a:off x="4628695" y="5635361"/>
            <a:ext cx="1713296" cy="738664"/>
          </a:xfrm>
          <a:prstGeom prst="rect">
            <a:avLst/>
          </a:prstGeom>
          <a:noFill/>
        </p:spPr>
        <p:txBody>
          <a:bodyPr wrap="square">
            <a:spAutoFit/>
          </a:bodyPr>
          <a:lstStyle/>
          <a:p>
            <a:r>
              <a:rPr lang="en-GB" sz="1400" b="0" i="0" u="none" strike="noStrike" dirty="0">
                <a:solidFill>
                  <a:srgbClr val="000000"/>
                </a:solidFill>
                <a:effectLst/>
                <a:latin typeface="Segoe Print" panose="02000600000000000000" pitchFamily="2" charset="0"/>
              </a:rPr>
              <a:t>Uneducated Healthcare Professionals</a:t>
            </a:r>
            <a:endParaRPr lang="en-GB" sz="1400" dirty="0">
              <a:latin typeface="Segoe Print" panose="02000600000000000000" pitchFamily="2" charset="0"/>
            </a:endParaRPr>
          </a:p>
        </p:txBody>
      </p:sp>
      <p:cxnSp>
        <p:nvCxnSpPr>
          <p:cNvPr id="26" name="Straight Arrow Connector 25">
            <a:extLst>
              <a:ext uri="{FF2B5EF4-FFF2-40B4-BE49-F238E27FC236}">
                <a16:creationId xmlns:a16="http://schemas.microsoft.com/office/drawing/2014/main" id="{80FC42F9-7E66-40C3-BB63-B28749EE22B2}"/>
              </a:ext>
            </a:extLst>
          </p:cNvPr>
          <p:cNvCxnSpPr>
            <a:cxnSpLocks/>
          </p:cNvCxnSpPr>
          <p:nvPr/>
        </p:nvCxnSpPr>
        <p:spPr>
          <a:xfrm flipV="1">
            <a:off x="4056772" y="5357037"/>
            <a:ext cx="136371" cy="1499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CABE9F2-F02E-456F-9FED-FCFE405DF7E4}"/>
              </a:ext>
            </a:extLst>
          </p:cNvPr>
          <p:cNvCxnSpPr>
            <a:cxnSpLocks/>
          </p:cNvCxnSpPr>
          <p:nvPr/>
        </p:nvCxnSpPr>
        <p:spPr>
          <a:xfrm flipH="1" flipV="1">
            <a:off x="5061967" y="5350003"/>
            <a:ext cx="128911" cy="2025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3DDA9B48-99AE-4CAB-8A02-5B6B4C53CC7A}"/>
              </a:ext>
            </a:extLst>
          </p:cNvPr>
          <p:cNvSpPr txBox="1"/>
          <p:nvPr/>
        </p:nvSpPr>
        <p:spPr>
          <a:xfrm>
            <a:off x="6170358" y="3952544"/>
            <a:ext cx="1559823" cy="738664"/>
          </a:xfrm>
          <a:prstGeom prst="rect">
            <a:avLst/>
          </a:prstGeom>
          <a:noFill/>
        </p:spPr>
        <p:txBody>
          <a:bodyPr wrap="square">
            <a:spAutoFit/>
          </a:bodyPr>
          <a:lstStyle/>
          <a:p>
            <a:r>
              <a:rPr lang="en-GB" sz="1400" b="0" i="0" u="none" strike="noStrike" dirty="0">
                <a:solidFill>
                  <a:srgbClr val="000000"/>
                </a:solidFill>
                <a:effectLst/>
                <a:latin typeface="Segoe Print" panose="02000600000000000000" pitchFamily="2" charset="0"/>
              </a:rPr>
              <a:t>Long Waiting </a:t>
            </a:r>
            <a:r>
              <a:rPr lang="en-GB" sz="1400" dirty="0">
                <a:solidFill>
                  <a:srgbClr val="000000"/>
                </a:solidFill>
                <a:latin typeface="Segoe Print" panose="02000600000000000000" pitchFamily="2" charset="0"/>
              </a:rPr>
              <a:t>times</a:t>
            </a:r>
            <a:r>
              <a:rPr lang="en-GB" sz="1400" b="0" i="0" u="none" strike="noStrike" dirty="0">
                <a:solidFill>
                  <a:srgbClr val="000000"/>
                </a:solidFill>
                <a:effectLst/>
                <a:latin typeface="Segoe Print" panose="02000600000000000000" pitchFamily="2" charset="0"/>
              </a:rPr>
              <a:t> for treatment</a:t>
            </a:r>
            <a:endParaRPr lang="en-GB" sz="1400" dirty="0">
              <a:latin typeface="Segoe Print" panose="02000600000000000000" pitchFamily="2" charset="0"/>
            </a:endParaRPr>
          </a:p>
        </p:txBody>
      </p:sp>
      <p:cxnSp>
        <p:nvCxnSpPr>
          <p:cNvPr id="32" name="Straight Arrow Connector 31">
            <a:extLst>
              <a:ext uri="{FF2B5EF4-FFF2-40B4-BE49-F238E27FC236}">
                <a16:creationId xmlns:a16="http://schemas.microsoft.com/office/drawing/2014/main" id="{C5E88C9D-57E4-473C-BA75-75DEE05DB90C}"/>
              </a:ext>
            </a:extLst>
          </p:cNvPr>
          <p:cNvCxnSpPr>
            <a:cxnSpLocks/>
            <a:stCxn id="31" idx="1"/>
          </p:cNvCxnSpPr>
          <p:nvPr/>
        </p:nvCxnSpPr>
        <p:spPr>
          <a:xfrm flipH="1">
            <a:off x="5746289" y="4321876"/>
            <a:ext cx="42406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BC13042B-6AD7-412F-82D5-0204797EF51E}"/>
              </a:ext>
            </a:extLst>
          </p:cNvPr>
          <p:cNvSpPr txBox="1"/>
          <p:nvPr/>
        </p:nvSpPr>
        <p:spPr>
          <a:xfrm>
            <a:off x="6002714" y="5105814"/>
            <a:ext cx="1713296" cy="738664"/>
          </a:xfrm>
          <a:prstGeom prst="rect">
            <a:avLst/>
          </a:prstGeom>
          <a:noFill/>
        </p:spPr>
        <p:txBody>
          <a:bodyPr wrap="square">
            <a:spAutoFit/>
          </a:bodyPr>
          <a:lstStyle/>
          <a:p>
            <a:r>
              <a:rPr lang="en-GB" sz="1400" b="0" i="0" u="none" strike="noStrike" dirty="0">
                <a:solidFill>
                  <a:srgbClr val="000000"/>
                </a:solidFill>
                <a:effectLst/>
                <a:latin typeface="Segoe Print" panose="02000600000000000000" pitchFamily="2" charset="0"/>
              </a:rPr>
              <a:t>Inadequate local Healthcare services</a:t>
            </a:r>
            <a:endParaRPr lang="en-GB" sz="1400" dirty="0">
              <a:latin typeface="Segoe Print" panose="02000600000000000000" pitchFamily="2" charset="0"/>
            </a:endParaRPr>
          </a:p>
        </p:txBody>
      </p:sp>
      <p:cxnSp>
        <p:nvCxnSpPr>
          <p:cNvPr id="36" name="Straight Arrow Connector 35">
            <a:extLst>
              <a:ext uri="{FF2B5EF4-FFF2-40B4-BE49-F238E27FC236}">
                <a16:creationId xmlns:a16="http://schemas.microsoft.com/office/drawing/2014/main" id="{1DC320D0-BACD-496D-8B92-A7D4B34E468E}"/>
              </a:ext>
            </a:extLst>
          </p:cNvPr>
          <p:cNvCxnSpPr>
            <a:cxnSpLocks/>
          </p:cNvCxnSpPr>
          <p:nvPr/>
        </p:nvCxnSpPr>
        <p:spPr>
          <a:xfrm flipH="1" flipV="1">
            <a:off x="5508358" y="4980671"/>
            <a:ext cx="402795" cy="2050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F6B5BDD6-929F-4915-888D-38450C3C18AA}"/>
              </a:ext>
            </a:extLst>
          </p:cNvPr>
          <p:cNvSpPr txBox="1"/>
          <p:nvPr/>
        </p:nvSpPr>
        <p:spPr>
          <a:xfrm>
            <a:off x="1327538" y="3835579"/>
            <a:ext cx="1559823" cy="738664"/>
          </a:xfrm>
          <a:prstGeom prst="rect">
            <a:avLst/>
          </a:prstGeom>
          <a:noFill/>
        </p:spPr>
        <p:txBody>
          <a:bodyPr wrap="square">
            <a:spAutoFit/>
          </a:bodyPr>
          <a:lstStyle/>
          <a:p>
            <a:r>
              <a:rPr lang="en-GB" sz="1400" b="0" i="0" u="none" strike="noStrike" dirty="0">
                <a:solidFill>
                  <a:srgbClr val="000000"/>
                </a:solidFill>
                <a:effectLst/>
                <a:latin typeface="Segoe Print" panose="02000600000000000000" pitchFamily="2" charset="0"/>
              </a:rPr>
              <a:t>Relationships rejection and homelessness</a:t>
            </a:r>
            <a:endParaRPr lang="en-GB" sz="1400" dirty="0">
              <a:latin typeface="Segoe Print" panose="02000600000000000000" pitchFamily="2" charset="0"/>
            </a:endParaRPr>
          </a:p>
        </p:txBody>
      </p:sp>
      <p:cxnSp>
        <p:nvCxnSpPr>
          <p:cNvPr id="40" name="Straight Arrow Connector 39">
            <a:extLst>
              <a:ext uri="{FF2B5EF4-FFF2-40B4-BE49-F238E27FC236}">
                <a16:creationId xmlns:a16="http://schemas.microsoft.com/office/drawing/2014/main" id="{C6956AB0-09D4-4265-9468-4316CB2AB744}"/>
              </a:ext>
            </a:extLst>
          </p:cNvPr>
          <p:cNvCxnSpPr>
            <a:cxnSpLocks/>
          </p:cNvCxnSpPr>
          <p:nvPr/>
        </p:nvCxnSpPr>
        <p:spPr>
          <a:xfrm>
            <a:off x="2734936" y="4167628"/>
            <a:ext cx="53215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5BD44607-0EBF-44FA-AF55-8E5877985D35}"/>
              </a:ext>
            </a:extLst>
          </p:cNvPr>
          <p:cNvSpPr txBox="1"/>
          <p:nvPr/>
        </p:nvSpPr>
        <p:spPr>
          <a:xfrm>
            <a:off x="1762440" y="2615638"/>
            <a:ext cx="1559823" cy="738664"/>
          </a:xfrm>
          <a:prstGeom prst="rect">
            <a:avLst/>
          </a:prstGeom>
          <a:noFill/>
        </p:spPr>
        <p:txBody>
          <a:bodyPr wrap="square">
            <a:spAutoFit/>
          </a:bodyPr>
          <a:lstStyle/>
          <a:p>
            <a:r>
              <a:rPr lang="en-GB" sz="1400" dirty="0">
                <a:solidFill>
                  <a:srgbClr val="000000"/>
                </a:solidFill>
                <a:latin typeface="Segoe Print" panose="02000600000000000000" pitchFamily="2" charset="0"/>
              </a:rPr>
              <a:t>Transition costs have to pay for</a:t>
            </a:r>
            <a:endParaRPr lang="en-GB" sz="1400" dirty="0">
              <a:latin typeface="Segoe Print" panose="02000600000000000000" pitchFamily="2" charset="0"/>
            </a:endParaRPr>
          </a:p>
        </p:txBody>
      </p:sp>
      <p:cxnSp>
        <p:nvCxnSpPr>
          <p:cNvPr id="44" name="Straight Arrow Connector 43">
            <a:extLst>
              <a:ext uri="{FF2B5EF4-FFF2-40B4-BE49-F238E27FC236}">
                <a16:creationId xmlns:a16="http://schemas.microsoft.com/office/drawing/2014/main" id="{FF5490ED-9880-4E78-A036-02B9AE43F7C4}"/>
              </a:ext>
            </a:extLst>
          </p:cNvPr>
          <p:cNvCxnSpPr>
            <a:cxnSpLocks/>
          </p:cNvCxnSpPr>
          <p:nvPr/>
        </p:nvCxnSpPr>
        <p:spPr>
          <a:xfrm>
            <a:off x="2941478" y="3227864"/>
            <a:ext cx="513307" cy="2466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53953281-E72D-4C23-8AE6-6DD2876C60F9}"/>
              </a:ext>
            </a:extLst>
          </p:cNvPr>
          <p:cNvSpPr txBox="1"/>
          <p:nvPr/>
        </p:nvSpPr>
        <p:spPr>
          <a:xfrm>
            <a:off x="1441189" y="4866045"/>
            <a:ext cx="1559823" cy="954107"/>
          </a:xfrm>
          <a:prstGeom prst="rect">
            <a:avLst/>
          </a:prstGeom>
          <a:noFill/>
        </p:spPr>
        <p:txBody>
          <a:bodyPr wrap="square">
            <a:spAutoFit/>
          </a:bodyPr>
          <a:lstStyle/>
          <a:p>
            <a:r>
              <a:rPr lang="en-GB" sz="1400" b="0" i="0" u="none" strike="noStrike" dirty="0">
                <a:solidFill>
                  <a:srgbClr val="000000"/>
                </a:solidFill>
                <a:effectLst/>
                <a:latin typeface="Segoe Print" panose="02000600000000000000" pitchFamily="2" charset="0"/>
              </a:rPr>
              <a:t>Difficulties getting legal recognition and protection</a:t>
            </a:r>
            <a:endParaRPr lang="en-GB" sz="1400" dirty="0">
              <a:latin typeface="Segoe Print" panose="02000600000000000000" pitchFamily="2" charset="0"/>
            </a:endParaRPr>
          </a:p>
        </p:txBody>
      </p:sp>
      <p:cxnSp>
        <p:nvCxnSpPr>
          <p:cNvPr id="47" name="Straight Arrow Connector 46">
            <a:extLst>
              <a:ext uri="{FF2B5EF4-FFF2-40B4-BE49-F238E27FC236}">
                <a16:creationId xmlns:a16="http://schemas.microsoft.com/office/drawing/2014/main" id="{87B1F3D9-2146-4A7D-8014-F0CC55CAC8BB}"/>
              </a:ext>
            </a:extLst>
          </p:cNvPr>
          <p:cNvCxnSpPr>
            <a:cxnSpLocks/>
          </p:cNvCxnSpPr>
          <p:nvPr/>
        </p:nvCxnSpPr>
        <p:spPr>
          <a:xfrm flipV="1">
            <a:off x="2887361" y="4908163"/>
            <a:ext cx="545619" cy="2775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B55DDA61-E0F6-42CC-BA80-7D06B2D2FC61}"/>
              </a:ext>
            </a:extLst>
          </p:cNvPr>
          <p:cNvSpPr txBox="1"/>
          <p:nvPr/>
        </p:nvSpPr>
        <p:spPr>
          <a:xfrm>
            <a:off x="5997836" y="2946726"/>
            <a:ext cx="1687533" cy="738664"/>
          </a:xfrm>
          <a:prstGeom prst="rect">
            <a:avLst/>
          </a:prstGeom>
          <a:noFill/>
        </p:spPr>
        <p:txBody>
          <a:bodyPr wrap="square">
            <a:spAutoFit/>
          </a:bodyPr>
          <a:lstStyle/>
          <a:p>
            <a:r>
              <a:rPr lang="en-GB" sz="1400" b="0" i="0" u="none" strike="noStrike" dirty="0">
                <a:solidFill>
                  <a:srgbClr val="000000"/>
                </a:solidFill>
                <a:effectLst/>
                <a:latin typeface="Segoe Print" panose="02000600000000000000" pitchFamily="2" charset="0"/>
              </a:rPr>
              <a:t>The rest of life’s stuff, work, school etc.</a:t>
            </a:r>
            <a:endParaRPr lang="en-GB" sz="1400" dirty="0">
              <a:latin typeface="Segoe Print" panose="02000600000000000000" pitchFamily="2" charset="0"/>
            </a:endParaRPr>
          </a:p>
        </p:txBody>
      </p:sp>
      <p:cxnSp>
        <p:nvCxnSpPr>
          <p:cNvPr id="52" name="Straight Arrow Connector 51">
            <a:extLst>
              <a:ext uri="{FF2B5EF4-FFF2-40B4-BE49-F238E27FC236}">
                <a16:creationId xmlns:a16="http://schemas.microsoft.com/office/drawing/2014/main" id="{8656E211-67E5-4583-A9A4-465EC072AF5D}"/>
              </a:ext>
            </a:extLst>
          </p:cNvPr>
          <p:cNvCxnSpPr>
            <a:cxnSpLocks/>
          </p:cNvCxnSpPr>
          <p:nvPr/>
        </p:nvCxnSpPr>
        <p:spPr>
          <a:xfrm flipH="1">
            <a:off x="5634651" y="3416734"/>
            <a:ext cx="341188" cy="1616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CD25C4AD-3839-4886-AC21-33EA0D39D346}"/>
              </a:ext>
            </a:extLst>
          </p:cNvPr>
          <p:cNvSpPr txBox="1"/>
          <p:nvPr/>
        </p:nvSpPr>
        <p:spPr>
          <a:xfrm>
            <a:off x="1945341" y="1540746"/>
            <a:ext cx="4839786" cy="461665"/>
          </a:xfrm>
          <a:prstGeom prst="rect">
            <a:avLst/>
          </a:prstGeom>
          <a:noFill/>
        </p:spPr>
        <p:txBody>
          <a:bodyPr wrap="none" rtlCol="0">
            <a:spAutoFit/>
          </a:bodyPr>
          <a:lstStyle/>
          <a:p>
            <a:r>
              <a:rPr lang="en-US" sz="2400" b="1" dirty="0">
                <a:latin typeface="Segoe Print" panose="02000600000000000000" pitchFamily="2" charset="0"/>
              </a:rPr>
              <a:t>What trans issues actually are</a:t>
            </a:r>
            <a:endParaRPr lang="en-GB" sz="2400" b="1" dirty="0">
              <a:latin typeface="Segoe Print" panose="02000600000000000000" pitchFamily="2" charset="0"/>
            </a:endParaRPr>
          </a:p>
        </p:txBody>
      </p:sp>
    </p:spTree>
    <p:extLst>
      <p:ext uri="{BB962C8B-B14F-4D97-AF65-F5344CB8AC3E}">
        <p14:creationId xmlns:p14="http://schemas.microsoft.com/office/powerpoint/2010/main" val="403301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par>
                          <p:cTn id="53" fill="hold">
                            <p:stCondLst>
                              <p:cond delay="5500"/>
                            </p:stCondLst>
                            <p:childTnLst>
                              <p:par>
                                <p:cTn id="54" presetID="10" presetClass="entr" presetSubtype="0"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6000"/>
                            </p:stCondLst>
                            <p:childTnLst>
                              <p:par>
                                <p:cTn id="58" presetID="10" presetClass="entr" presetSubtype="0" fill="hold"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par>
                          <p:cTn id="61" fill="hold">
                            <p:stCondLst>
                              <p:cond delay="6500"/>
                            </p:stCondLst>
                            <p:childTnLst>
                              <p:par>
                                <p:cTn id="62" presetID="10" presetClass="entr" presetSubtype="0" fill="hold" grpId="0"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childTnLst>
                          </p:cTn>
                        </p:par>
                        <p:par>
                          <p:cTn id="65" fill="hold">
                            <p:stCondLst>
                              <p:cond delay="7000"/>
                            </p:stCondLst>
                            <p:childTnLst>
                              <p:par>
                                <p:cTn id="66" presetID="10" presetClass="entr" presetSubtype="0" fill="hold"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childTnLst>
                          </p:cTn>
                        </p:par>
                        <p:par>
                          <p:cTn id="69" fill="hold">
                            <p:stCondLst>
                              <p:cond delay="7500"/>
                            </p:stCondLst>
                            <p:childTnLst>
                              <p:par>
                                <p:cTn id="70" presetID="10" presetClass="entr" presetSubtype="0" fill="hold" grpId="0" nodeType="after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childTnLst>
                          </p:cTn>
                        </p:par>
                        <p:par>
                          <p:cTn id="73" fill="hold">
                            <p:stCondLst>
                              <p:cond delay="8000"/>
                            </p:stCondLst>
                            <p:childTnLst>
                              <p:par>
                                <p:cTn id="74" presetID="10" presetClass="entr" presetSubtype="0" fill="hold" nodeType="after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500"/>
                                        <p:tgtEl>
                                          <p:spTgt spid="44"/>
                                        </p:tgtEl>
                                      </p:cBhvr>
                                    </p:animEffect>
                                  </p:childTnLst>
                                </p:cTn>
                              </p:par>
                            </p:childTnLst>
                          </p:cTn>
                        </p:par>
                        <p:par>
                          <p:cTn id="77" fill="hold">
                            <p:stCondLst>
                              <p:cond delay="8500"/>
                            </p:stCondLst>
                            <p:childTnLst>
                              <p:par>
                                <p:cTn id="78" presetID="10" presetClass="entr" presetSubtype="0"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fade">
                                      <p:cBhvr>
                                        <p:cTn id="80" dur="500"/>
                                        <p:tgtEl>
                                          <p:spTgt spid="46"/>
                                        </p:tgtEl>
                                      </p:cBhvr>
                                    </p:animEffect>
                                  </p:childTnLst>
                                </p:cTn>
                              </p:par>
                            </p:childTnLst>
                          </p:cTn>
                        </p:par>
                        <p:par>
                          <p:cTn id="81" fill="hold">
                            <p:stCondLst>
                              <p:cond delay="9000"/>
                            </p:stCondLst>
                            <p:childTnLst>
                              <p:par>
                                <p:cTn id="82" presetID="10" presetClass="entr" presetSubtype="0" fill="hold" nodeType="after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500"/>
                                        <p:tgtEl>
                                          <p:spTgt spid="47"/>
                                        </p:tgtEl>
                                      </p:cBhvr>
                                    </p:animEffect>
                                  </p:childTnLst>
                                </p:cTn>
                              </p:par>
                            </p:childTnLst>
                          </p:cTn>
                        </p:par>
                        <p:par>
                          <p:cTn id="85" fill="hold">
                            <p:stCondLst>
                              <p:cond delay="9500"/>
                            </p:stCondLst>
                            <p:childTnLst>
                              <p:par>
                                <p:cTn id="86" presetID="10" presetClass="entr" presetSubtype="0" fill="hold" grpId="0" nodeType="after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fade">
                                      <p:cBhvr>
                                        <p:cTn id="88" dur="500"/>
                                        <p:tgtEl>
                                          <p:spTgt spid="51"/>
                                        </p:tgtEl>
                                      </p:cBhvr>
                                    </p:animEffect>
                                  </p:childTnLst>
                                </p:cTn>
                              </p:par>
                            </p:childTnLst>
                          </p:cTn>
                        </p:par>
                        <p:par>
                          <p:cTn id="89" fill="hold">
                            <p:stCondLst>
                              <p:cond delay="10000"/>
                            </p:stCondLst>
                            <p:childTnLst>
                              <p:par>
                                <p:cTn id="90" presetID="10" presetClass="entr" presetSubtype="0" fill="hold" nodeType="after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1" grpId="0"/>
      <p:bldP spid="25" grpId="0"/>
      <p:bldP spid="31" grpId="0"/>
      <p:bldP spid="35" grpId="0"/>
      <p:bldP spid="39" grpId="0"/>
      <p:bldP spid="43" grpId="0"/>
      <p:bldP spid="46" grpId="0"/>
      <p:bldP spid="51" grpId="0"/>
      <p:bldP spid="65"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E2EFA-472E-45EC-9CB7-CBCBE5FBB2FE}"/>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A1FD87DA-A1F6-4B7B-B491-F0841334C62E}"/>
              </a:ext>
            </a:extLst>
          </p:cNvPr>
          <p:cNvPicPr>
            <a:picLocks noChangeAspect="1"/>
          </p:cNvPicPr>
          <p:nvPr/>
        </p:nvPicPr>
        <p:blipFill>
          <a:blip r:embed="rId2"/>
          <a:stretch>
            <a:fillRect/>
          </a:stretch>
        </p:blipFill>
        <p:spPr>
          <a:xfrm>
            <a:off x="2898558" y="2030167"/>
            <a:ext cx="3099449" cy="1845678"/>
          </a:xfrm>
          <a:prstGeom prst="rect">
            <a:avLst/>
          </a:prstGeom>
        </p:spPr>
      </p:pic>
      <p:pic>
        <p:nvPicPr>
          <p:cNvPr id="7" name="Picture 6">
            <a:extLst>
              <a:ext uri="{FF2B5EF4-FFF2-40B4-BE49-F238E27FC236}">
                <a16:creationId xmlns:a16="http://schemas.microsoft.com/office/drawing/2014/main" id="{FC90ECF1-ACCF-4E6E-84A9-497011798929}"/>
              </a:ext>
            </a:extLst>
          </p:cNvPr>
          <p:cNvPicPr>
            <a:picLocks noChangeAspect="1"/>
          </p:cNvPicPr>
          <p:nvPr/>
        </p:nvPicPr>
        <p:blipFill>
          <a:blip r:embed="rId3"/>
          <a:stretch>
            <a:fillRect/>
          </a:stretch>
        </p:blipFill>
        <p:spPr>
          <a:xfrm>
            <a:off x="2583402" y="3904994"/>
            <a:ext cx="3729763" cy="2483140"/>
          </a:xfrm>
          <a:prstGeom prst="rect">
            <a:avLst/>
          </a:prstGeom>
        </p:spPr>
      </p:pic>
    </p:spTree>
    <p:extLst>
      <p:ext uri="{BB962C8B-B14F-4D97-AF65-F5344CB8AC3E}">
        <p14:creationId xmlns:p14="http://schemas.microsoft.com/office/powerpoint/2010/main" val="200151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36787"/>
            <a:ext cx="7772400" cy="1470025"/>
          </a:xfrm>
        </p:spPr>
        <p:txBody>
          <a:bodyPr/>
          <a:lstStyle/>
          <a:p>
            <a:r>
              <a:rPr lang="en-US" b="1" dirty="0">
                <a:solidFill>
                  <a:schemeClr val="tx1"/>
                </a:solidFill>
                <a:latin typeface="Segoe Print" panose="02000600000000000000" pitchFamily="2" charset="0"/>
              </a:rPr>
              <a:t>The Real Issues</a:t>
            </a:r>
          </a:p>
        </p:txBody>
      </p:sp>
      <p:sp>
        <p:nvSpPr>
          <p:cNvPr id="3" name="Subtitle 2"/>
          <p:cNvSpPr>
            <a:spLocks noGrp="1"/>
          </p:cNvSpPr>
          <p:nvPr>
            <p:ph type="subTitle" idx="1"/>
          </p:nvPr>
        </p:nvSpPr>
        <p:spPr/>
        <p:txBody>
          <a:bodyPr/>
          <a:lstStyle/>
          <a:p>
            <a:r>
              <a:rPr lang="en-GB" dirty="0"/>
              <a:t>Medical</a:t>
            </a:r>
          </a:p>
        </p:txBody>
      </p:sp>
    </p:spTree>
    <p:extLst>
      <p:ext uri="{BB962C8B-B14F-4D97-AF65-F5344CB8AC3E}">
        <p14:creationId xmlns:p14="http://schemas.microsoft.com/office/powerpoint/2010/main" val="1344566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0E802-213B-4865-A8F2-9E25453F4C9B}"/>
              </a:ext>
            </a:extLst>
          </p:cNvPr>
          <p:cNvSpPr>
            <a:spLocks noGrp="1"/>
          </p:cNvSpPr>
          <p:nvPr>
            <p:ph type="title"/>
          </p:nvPr>
        </p:nvSpPr>
        <p:spPr/>
        <p:txBody>
          <a:bodyPr/>
          <a:lstStyle/>
          <a:p>
            <a:r>
              <a:rPr lang="en-US" dirty="0"/>
              <a:t>Medical</a:t>
            </a:r>
            <a:endParaRPr lang="en-GB" dirty="0"/>
          </a:p>
        </p:txBody>
      </p:sp>
      <p:sp>
        <p:nvSpPr>
          <p:cNvPr id="3" name="Content Placeholder 2">
            <a:extLst>
              <a:ext uri="{FF2B5EF4-FFF2-40B4-BE49-F238E27FC236}">
                <a16:creationId xmlns:a16="http://schemas.microsoft.com/office/drawing/2014/main" id="{3583E654-9B2E-455E-9491-DE3ABD909DE7}"/>
              </a:ext>
            </a:extLst>
          </p:cNvPr>
          <p:cNvSpPr>
            <a:spLocks noGrp="1"/>
          </p:cNvSpPr>
          <p:nvPr>
            <p:ph idx="1"/>
          </p:nvPr>
        </p:nvSpPr>
        <p:spPr>
          <a:xfrm>
            <a:off x="467544" y="1953574"/>
            <a:ext cx="4532244" cy="3885712"/>
          </a:xfrm>
        </p:spPr>
        <p:txBody>
          <a:bodyPr>
            <a:noAutofit/>
          </a:bodyPr>
          <a:lstStyle/>
          <a:p>
            <a:r>
              <a:rPr lang="en-US" sz="1800" dirty="0">
                <a:latin typeface="Segoe Print" panose="02000600000000000000" pitchFamily="2" charset="0"/>
              </a:rPr>
              <a:t>Gender Clinics (8 off in UK) with unnecessarily demanding pathway requiring registered ‘specialists’ (though no qualification process)</a:t>
            </a:r>
          </a:p>
          <a:p>
            <a:r>
              <a:rPr lang="en-GB" sz="1800" dirty="0">
                <a:latin typeface="Segoe Print" panose="02000600000000000000" pitchFamily="2" charset="0"/>
              </a:rPr>
              <a:t>Current waiting times around 4 years from referral to first appointment</a:t>
            </a:r>
          </a:p>
          <a:p>
            <a:r>
              <a:rPr lang="en-GB" sz="1800" dirty="0">
                <a:latin typeface="Segoe Print" panose="02000600000000000000" pitchFamily="2" charset="0"/>
              </a:rPr>
              <a:t>Other related services (e.g. surgical) limited or non existent</a:t>
            </a:r>
          </a:p>
          <a:p>
            <a:r>
              <a:rPr lang="en-GB" sz="1800" dirty="0">
                <a:latin typeface="Segoe Print" panose="02000600000000000000" pitchFamily="2" charset="0"/>
              </a:rPr>
              <a:t>Private, importing and self medication, going abroad.. Not approved of though…</a:t>
            </a:r>
          </a:p>
        </p:txBody>
      </p:sp>
      <p:pic>
        <p:nvPicPr>
          <p:cNvPr id="5" name="Picture 4">
            <a:extLst>
              <a:ext uri="{FF2B5EF4-FFF2-40B4-BE49-F238E27FC236}">
                <a16:creationId xmlns:a16="http://schemas.microsoft.com/office/drawing/2014/main" id="{825D4F3B-94D6-4D9B-B3D5-33E80F7467D2}"/>
              </a:ext>
            </a:extLst>
          </p:cNvPr>
          <p:cNvPicPr>
            <a:picLocks noChangeAspect="1"/>
          </p:cNvPicPr>
          <p:nvPr/>
        </p:nvPicPr>
        <p:blipFill>
          <a:blip r:embed="rId2"/>
          <a:stretch>
            <a:fillRect/>
          </a:stretch>
        </p:blipFill>
        <p:spPr>
          <a:xfrm>
            <a:off x="4989444" y="1932713"/>
            <a:ext cx="4008161" cy="3885712"/>
          </a:xfrm>
          <a:prstGeom prst="rect">
            <a:avLst/>
          </a:prstGeom>
        </p:spPr>
      </p:pic>
    </p:spTree>
    <p:extLst>
      <p:ext uri="{BB962C8B-B14F-4D97-AF65-F5344CB8AC3E}">
        <p14:creationId xmlns:p14="http://schemas.microsoft.com/office/powerpoint/2010/main" val="3704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0E802-213B-4865-A8F2-9E25453F4C9B}"/>
              </a:ext>
            </a:extLst>
          </p:cNvPr>
          <p:cNvSpPr>
            <a:spLocks noGrp="1"/>
          </p:cNvSpPr>
          <p:nvPr>
            <p:ph type="title"/>
          </p:nvPr>
        </p:nvSpPr>
        <p:spPr/>
        <p:txBody>
          <a:bodyPr/>
          <a:lstStyle/>
          <a:p>
            <a:r>
              <a:rPr lang="en-US" dirty="0"/>
              <a:t>Medical</a:t>
            </a:r>
            <a:endParaRPr lang="en-GB" dirty="0"/>
          </a:p>
        </p:txBody>
      </p:sp>
      <p:sp>
        <p:nvSpPr>
          <p:cNvPr id="3" name="Content Placeholder 2">
            <a:extLst>
              <a:ext uri="{FF2B5EF4-FFF2-40B4-BE49-F238E27FC236}">
                <a16:creationId xmlns:a16="http://schemas.microsoft.com/office/drawing/2014/main" id="{3583E654-9B2E-455E-9491-DE3ABD909DE7}"/>
              </a:ext>
            </a:extLst>
          </p:cNvPr>
          <p:cNvSpPr>
            <a:spLocks noGrp="1"/>
          </p:cNvSpPr>
          <p:nvPr>
            <p:ph idx="1"/>
          </p:nvPr>
        </p:nvSpPr>
        <p:spPr>
          <a:xfrm>
            <a:off x="467544" y="1902668"/>
            <a:ext cx="4532244" cy="3862026"/>
          </a:xfrm>
        </p:spPr>
        <p:txBody>
          <a:bodyPr>
            <a:noAutofit/>
          </a:bodyPr>
          <a:lstStyle/>
          <a:p>
            <a:r>
              <a:rPr lang="en-GB" sz="1800" dirty="0">
                <a:latin typeface="Segoe Print" panose="02000600000000000000" pitchFamily="2" charset="0"/>
              </a:rPr>
              <a:t>GP’s have no training and often refuse to support (though nothing complex to learn)</a:t>
            </a:r>
          </a:p>
          <a:p>
            <a:r>
              <a:rPr lang="en-GB" sz="1800" dirty="0">
                <a:latin typeface="Segoe Print" panose="02000600000000000000" pitchFamily="2" charset="0"/>
              </a:rPr>
              <a:t>Other services (mental health, endocrinology..) continue to demonstrate limited knowledge with detrimental consequences</a:t>
            </a:r>
          </a:p>
          <a:p>
            <a:r>
              <a:rPr lang="en-GB" sz="1800" dirty="0">
                <a:latin typeface="Segoe Print" panose="02000600000000000000" pitchFamily="2" charset="0"/>
              </a:rPr>
              <a:t>GMC etc guidelines not always up to date and ignored</a:t>
            </a:r>
          </a:p>
          <a:p>
            <a:r>
              <a:rPr lang="en-GB" sz="1800" dirty="0">
                <a:latin typeface="Segoe Print" panose="02000600000000000000" pitchFamily="2" charset="0"/>
              </a:rPr>
              <a:t>Approach to trans folks often ignorant, wrong, discriminatory and potentially illegal (and this is nothing to do with bathrooms and pronouns)</a:t>
            </a:r>
          </a:p>
        </p:txBody>
      </p:sp>
      <p:pic>
        <p:nvPicPr>
          <p:cNvPr id="6" name="Picture 5">
            <a:extLst>
              <a:ext uri="{FF2B5EF4-FFF2-40B4-BE49-F238E27FC236}">
                <a16:creationId xmlns:a16="http://schemas.microsoft.com/office/drawing/2014/main" id="{A856D4EB-B74B-48A6-B1B7-7D53478AAA9B}"/>
              </a:ext>
            </a:extLst>
          </p:cNvPr>
          <p:cNvPicPr>
            <a:picLocks noChangeAspect="1"/>
          </p:cNvPicPr>
          <p:nvPr/>
        </p:nvPicPr>
        <p:blipFill>
          <a:blip r:embed="rId2"/>
          <a:stretch>
            <a:fillRect/>
          </a:stretch>
        </p:blipFill>
        <p:spPr>
          <a:xfrm>
            <a:off x="5533206" y="2154719"/>
            <a:ext cx="3143250" cy="3609975"/>
          </a:xfrm>
          <a:prstGeom prst="rect">
            <a:avLst/>
          </a:prstGeom>
        </p:spPr>
      </p:pic>
    </p:spTree>
    <p:extLst>
      <p:ext uri="{BB962C8B-B14F-4D97-AF65-F5344CB8AC3E}">
        <p14:creationId xmlns:p14="http://schemas.microsoft.com/office/powerpoint/2010/main" val="417087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36787"/>
            <a:ext cx="7772400" cy="1470025"/>
          </a:xfrm>
        </p:spPr>
        <p:txBody>
          <a:bodyPr/>
          <a:lstStyle/>
          <a:p>
            <a:r>
              <a:rPr lang="en-US" b="1" dirty="0">
                <a:solidFill>
                  <a:schemeClr val="tx1"/>
                </a:solidFill>
                <a:latin typeface="Segoe Print" panose="02000600000000000000" pitchFamily="2" charset="0"/>
              </a:rPr>
              <a:t>The real issues</a:t>
            </a:r>
          </a:p>
        </p:txBody>
      </p:sp>
      <p:sp>
        <p:nvSpPr>
          <p:cNvPr id="3" name="Subtitle 2"/>
          <p:cNvSpPr>
            <a:spLocks noGrp="1"/>
          </p:cNvSpPr>
          <p:nvPr>
            <p:ph type="subTitle" idx="1"/>
          </p:nvPr>
        </p:nvSpPr>
        <p:spPr/>
        <p:txBody>
          <a:bodyPr/>
          <a:lstStyle/>
          <a:p>
            <a:r>
              <a:rPr lang="en-GB" dirty="0"/>
              <a:t>Legal</a:t>
            </a:r>
          </a:p>
        </p:txBody>
      </p:sp>
    </p:spTree>
    <p:extLst>
      <p:ext uri="{BB962C8B-B14F-4D97-AF65-F5344CB8AC3E}">
        <p14:creationId xmlns:p14="http://schemas.microsoft.com/office/powerpoint/2010/main" val="867952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07D49-C5F8-4AC5-8648-DFD9A8BCD75C}"/>
              </a:ext>
            </a:extLst>
          </p:cNvPr>
          <p:cNvSpPr>
            <a:spLocks noGrp="1"/>
          </p:cNvSpPr>
          <p:nvPr>
            <p:ph type="title"/>
          </p:nvPr>
        </p:nvSpPr>
        <p:spPr/>
        <p:txBody>
          <a:bodyPr/>
          <a:lstStyle/>
          <a:p>
            <a:r>
              <a:rPr lang="en-US" dirty="0"/>
              <a:t>Legal</a:t>
            </a:r>
            <a:endParaRPr lang="en-GB" dirty="0"/>
          </a:p>
        </p:txBody>
      </p:sp>
      <p:sp>
        <p:nvSpPr>
          <p:cNvPr id="3" name="Content Placeholder 2">
            <a:extLst>
              <a:ext uri="{FF2B5EF4-FFF2-40B4-BE49-F238E27FC236}">
                <a16:creationId xmlns:a16="http://schemas.microsoft.com/office/drawing/2014/main" id="{3E30641C-B9D4-47E3-B9FC-838136DCD9EA}"/>
              </a:ext>
            </a:extLst>
          </p:cNvPr>
          <p:cNvSpPr>
            <a:spLocks noGrp="1"/>
          </p:cNvSpPr>
          <p:nvPr>
            <p:ph idx="1"/>
          </p:nvPr>
        </p:nvSpPr>
        <p:spPr>
          <a:xfrm>
            <a:off x="166560" y="1576718"/>
            <a:ext cx="5743910" cy="4956604"/>
          </a:xfrm>
        </p:spPr>
        <p:txBody>
          <a:bodyPr>
            <a:noAutofit/>
          </a:bodyPr>
          <a:lstStyle/>
          <a:p>
            <a:pPr lvl="1">
              <a:buFont typeface="Arial" panose="020B0604020202020204" pitchFamily="34" charset="0"/>
              <a:buChar char="•"/>
            </a:pPr>
            <a:r>
              <a:rPr lang="en-US" sz="1800" dirty="0">
                <a:latin typeface="Segoe Print" panose="02000600000000000000" pitchFamily="2" charset="0"/>
              </a:rPr>
              <a:t>Gender Recognition Act 2004</a:t>
            </a:r>
          </a:p>
          <a:p>
            <a:pPr lvl="2"/>
            <a:r>
              <a:rPr lang="en-US" sz="1600" dirty="0">
                <a:latin typeface="Segoe Print" panose="02000600000000000000" pitchFamily="2" charset="0"/>
              </a:rPr>
              <a:t>Enables correction to legal gender/sex marker where used in gender differentiated legislation</a:t>
            </a:r>
            <a:endParaRPr lang="en-GB" sz="1600" dirty="0">
              <a:latin typeface="Segoe Print" panose="02000600000000000000" pitchFamily="2" charset="0"/>
            </a:endParaRPr>
          </a:p>
          <a:p>
            <a:pPr lvl="2"/>
            <a:r>
              <a:rPr lang="en-GB" sz="1600" dirty="0">
                <a:latin typeface="Segoe Print" panose="02000600000000000000" pitchFamily="2" charset="0"/>
              </a:rPr>
              <a:t>Restrictive, unnecessarily demanding, superseded limited benefits</a:t>
            </a:r>
          </a:p>
          <a:p>
            <a:pPr lvl="2"/>
            <a:r>
              <a:rPr lang="en-GB" sz="1600" dirty="0">
                <a:latin typeface="Segoe Print" panose="02000600000000000000" pitchFamily="2" charset="0"/>
              </a:rPr>
              <a:t>Pointless by time can apply for it so only 1% of trans folks have been bothered</a:t>
            </a:r>
          </a:p>
          <a:p>
            <a:pPr lvl="2"/>
            <a:r>
              <a:rPr lang="en-GB" sz="1600" dirty="0">
                <a:latin typeface="Segoe Print" panose="02000600000000000000" pitchFamily="2" charset="0"/>
              </a:rPr>
              <a:t>Needs reform but Govt too scared to do so </a:t>
            </a:r>
          </a:p>
          <a:p>
            <a:pPr lvl="1">
              <a:buFont typeface="Arial" panose="020B0604020202020204" pitchFamily="34" charset="0"/>
              <a:buChar char="•"/>
            </a:pPr>
            <a:r>
              <a:rPr lang="en-US" sz="1600" dirty="0">
                <a:latin typeface="Segoe Print" panose="02000600000000000000" pitchFamily="2" charset="0"/>
              </a:rPr>
              <a:t>Equality Act 2010</a:t>
            </a:r>
          </a:p>
          <a:p>
            <a:pPr lvl="2"/>
            <a:r>
              <a:rPr lang="en-US" sz="1600" dirty="0">
                <a:latin typeface="Segoe Print" panose="02000600000000000000" pitchFamily="2" charset="0"/>
              </a:rPr>
              <a:t>Good set of rules about discrimination especially for protected characteristics. </a:t>
            </a:r>
          </a:p>
          <a:p>
            <a:pPr lvl="2"/>
            <a:r>
              <a:rPr lang="en-US" sz="1600" dirty="0">
                <a:latin typeface="Segoe Print" panose="02000600000000000000" pitchFamily="2" charset="0"/>
              </a:rPr>
              <a:t>Gender reassignment the characteristic and should really be Gender Identity</a:t>
            </a:r>
          </a:p>
          <a:p>
            <a:pPr lvl="1">
              <a:buFont typeface="Arial" panose="020B0604020202020204" pitchFamily="34" charset="0"/>
              <a:buChar char="•"/>
            </a:pPr>
            <a:r>
              <a:rPr lang="en-GB" sz="1800" dirty="0">
                <a:latin typeface="Segoe Print" panose="02000600000000000000" pitchFamily="2" charset="0"/>
              </a:rPr>
              <a:t>No recognition for intersex or Non Binary folks</a:t>
            </a:r>
            <a:endParaRPr lang="en-US" sz="1800" dirty="0">
              <a:latin typeface="Segoe Print" panose="02000600000000000000" pitchFamily="2" charset="0"/>
            </a:endParaRPr>
          </a:p>
          <a:p>
            <a:pPr lvl="1">
              <a:buFont typeface="Arial" panose="020B0604020202020204" pitchFamily="34" charset="0"/>
              <a:buChar char="•"/>
            </a:pPr>
            <a:r>
              <a:rPr lang="en-US" sz="1800" dirty="0">
                <a:latin typeface="Segoe Print" panose="02000600000000000000" pitchFamily="2" charset="0"/>
              </a:rPr>
              <a:t>No Hate crime legislation</a:t>
            </a:r>
            <a:endParaRPr lang="en-GB" sz="1800" dirty="0">
              <a:latin typeface="Segoe Print" panose="02000600000000000000" pitchFamily="2" charset="0"/>
            </a:endParaRPr>
          </a:p>
        </p:txBody>
      </p:sp>
      <p:pic>
        <p:nvPicPr>
          <p:cNvPr id="5" name="Picture 4">
            <a:extLst>
              <a:ext uri="{FF2B5EF4-FFF2-40B4-BE49-F238E27FC236}">
                <a16:creationId xmlns:a16="http://schemas.microsoft.com/office/drawing/2014/main" id="{E9870BDA-CE6C-4963-9DCB-77DE81E4A8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55" r="74515" b="-583"/>
          <a:stretch/>
        </p:blipFill>
        <p:spPr>
          <a:xfrm>
            <a:off x="7116417" y="4091906"/>
            <a:ext cx="795131" cy="1778807"/>
          </a:xfrm>
          <a:prstGeom prst="rect">
            <a:avLst/>
          </a:prstGeom>
        </p:spPr>
      </p:pic>
      <p:pic>
        <p:nvPicPr>
          <p:cNvPr id="8" name="Picture 7">
            <a:extLst>
              <a:ext uri="{FF2B5EF4-FFF2-40B4-BE49-F238E27FC236}">
                <a16:creationId xmlns:a16="http://schemas.microsoft.com/office/drawing/2014/main" id="{59AD510F-D7EC-4DB8-893F-7D04EDE6C0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432" b="5507"/>
          <a:stretch/>
        </p:blipFill>
        <p:spPr>
          <a:xfrm>
            <a:off x="6308034" y="1955585"/>
            <a:ext cx="2139318" cy="1658646"/>
          </a:xfrm>
          <a:prstGeom prst="rect">
            <a:avLst/>
          </a:prstGeom>
        </p:spPr>
      </p:pic>
    </p:spTree>
    <p:extLst>
      <p:ext uri="{BB962C8B-B14F-4D97-AF65-F5344CB8AC3E}">
        <p14:creationId xmlns:p14="http://schemas.microsoft.com/office/powerpoint/2010/main" val="19890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36787"/>
            <a:ext cx="7772400" cy="1470025"/>
          </a:xfrm>
        </p:spPr>
        <p:txBody>
          <a:bodyPr/>
          <a:lstStyle/>
          <a:p>
            <a:r>
              <a:rPr lang="en-US" b="1" dirty="0">
                <a:solidFill>
                  <a:schemeClr val="tx1"/>
                </a:solidFill>
                <a:latin typeface="Segoe Print" panose="02000600000000000000" pitchFamily="2" charset="0"/>
              </a:rPr>
              <a:t>The real issues</a:t>
            </a:r>
          </a:p>
        </p:txBody>
      </p:sp>
      <p:sp>
        <p:nvSpPr>
          <p:cNvPr id="3" name="Subtitle 2"/>
          <p:cNvSpPr>
            <a:spLocks noGrp="1"/>
          </p:cNvSpPr>
          <p:nvPr>
            <p:ph type="subTitle" idx="1"/>
          </p:nvPr>
        </p:nvSpPr>
        <p:spPr/>
        <p:txBody>
          <a:bodyPr/>
          <a:lstStyle/>
          <a:p>
            <a:r>
              <a:rPr lang="en-GB" dirty="0"/>
              <a:t>Social</a:t>
            </a:r>
          </a:p>
        </p:txBody>
      </p:sp>
    </p:spTree>
    <p:extLst>
      <p:ext uri="{BB962C8B-B14F-4D97-AF65-F5344CB8AC3E}">
        <p14:creationId xmlns:p14="http://schemas.microsoft.com/office/powerpoint/2010/main" val="3879960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6321-287E-42F2-B227-56F0B55936C9}"/>
              </a:ext>
            </a:extLst>
          </p:cNvPr>
          <p:cNvSpPr>
            <a:spLocks noGrp="1"/>
          </p:cNvSpPr>
          <p:nvPr>
            <p:ph type="title"/>
          </p:nvPr>
        </p:nvSpPr>
        <p:spPr/>
        <p:txBody>
          <a:bodyPr/>
          <a:lstStyle/>
          <a:p>
            <a:r>
              <a:rPr lang="en-US" dirty="0"/>
              <a:t>Diversity is natural</a:t>
            </a:r>
            <a:endParaRPr lang="en-GB" dirty="0"/>
          </a:p>
        </p:txBody>
      </p:sp>
      <p:pic>
        <p:nvPicPr>
          <p:cNvPr id="1026" name="Picture 2" descr="Free Sea Horse Clipart Black And White, Download Free Clip Art, Free Clip  Art on Clipart Library">
            <a:extLst>
              <a:ext uri="{FF2B5EF4-FFF2-40B4-BE49-F238E27FC236}">
                <a16:creationId xmlns:a16="http://schemas.microsoft.com/office/drawing/2014/main" id="{664D7EE3-07E6-4ECE-9144-A44475DAAC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9242" y="3394115"/>
            <a:ext cx="1699204" cy="20046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imals Black and White Outline Clipart -  cute-blue-purple-cartoon-seahorse-black-white-outline-… | Owl coloring  pages, Animal coloring pages, Art drawings for kids">
            <a:extLst>
              <a:ext uri="{FF2B5EF4-FFF2-40B4-BE49-F238E27FC236}">
                <a16:creationId xmlns:a16="http://schemas.microsoft.com/office/drawing/2014/main" id="{8AFE603F-CC09-495B-BBA8-E4F93767BCA0}"/>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959527" y="4192893"/>
            <a:ext cx="275074" cy="5244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nimals Black and White Outline Clipart -  cute-blue-purple-cartoon-seahorse-black-white-outline-… | Owl coloring  pages, Animal coloring pages, Art drawings for kids">
            <a:extLst>
              <a:ext uri="{FF2B5EF4-FFF2-40B4-BE49-F238E27FC236}">
                <a16:creationId xmlns:a16="http://schemas.microsoft.com/office/drawing/2014/main" id="{43E9D126-978A-471F-8983-8A4F3B6DEC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4601" y="4811710"/>
            <a:ext cx="281039" cy="49268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friends clip art black and white - Google Search | Art friend, Friends  clipart, Stick figure drawing">
            <a:extLst>
              <a:ext uri="{FF2B5EF4-FFF2-40B4-BE49-F238E27FC236}">
                <a16:creationId xmlns:a16="http://schemas.microsoft.com/office/drawing/2014/main" id="{74DE5FEF-F587-4C65-82F5-C708DCA77D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9634" y="1905092"/>
            <a:ext cx="3022492" cy="36895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F758EF2-3FE4-4F13-BC32-FFFC89AEF86C}"/>
              </a:ext>
            </a:extLst>
          </p:cNvPr>
          <p:cNvPicPr>
            <a:picLocks noChangeAspect="1"/>
          </p:cNvPicPr>
          <p:nvPr/>
        </p:nvPicPr>
        <p:blipFill>
          <a:blip r:embed="rId6"/>
          <a:stretch>
            <a:fillRect/>
          </a:stretch>
        </p:blipFill>
        <p:spPr>
          <a:xfrm>
            <a:off x="558059" y="4416976"/>
            <a:ext cx="2813896" cy="1712069"/>
          </a:xfrm>
          <a:prstGeom prst="rect">
            <a:avLst/>
          </a:prstGeom>
        </p:spPr>
      </p:pic>
      <p:sp>
        <p:nvSpPr>
          <p:cNvPr id="21" name="TextBox 20">
            <a:extLst>
              <a:ext uri="{FF2B5EF4-FFF2-40B4-BE49-F238E27FC236}">
                <a16:creationId xmlns:a16="http://schemas.microsoft.com/office/drawing/2014/main" id="{FDC24C00-0B2E-438A-84FC-EFDC2B59205E}"/>
              </a:ext>
            </a:extLst>
          </p:cNvPr>
          <p:cNvSpPr txBox="1"/>
          <p:nvPr/>
        </p:nvSpPr>
        <p:spPr>
          <a:xfrm>
            <a:off x="4043166" y="5841273"/>
            <a:ext cx="4073551" cy="461665"/>
          </a:xfrm>
          <a:prstGeom prst="rect">
            <a:avLst/>
          </a:prstGeom>
          <a:noFill/>
        </p:spPr>
        <p:txBody>
          <a:bodyPr wrap="none" rtlCol="0">
            <a:spAutoFit/>
          </a:bodyPr>
          <a:lstStyle/>
          <a:p>
            <a:r>
              <a:rPr lang="en-US" sz="2400" b="1" dirty="0">
                <a:latin typeface="Segoe Print" panose="02000600000000000000" pitchFamily="2" charset="0"/>
              </a:rPr>
              <a:t>Diversity drives evolution</a:t>
            </a:r>
            <a:endParaRPr lang="en-GB" sz="2400" b="1" dirty="0">
              <a:latin typeface="Segoe Print" panose="02000600000000000000" pitchFamily="2" charset="0"/>
            </a:endParaRPr>
          </a:p>
        </p:txBody>
      </p:sp>
      <p:pic>
        <p:nvPicPr>
          <p:cNvPr id="4" name="Picture 3">
            <a:extLst>
              <a:ext uri="{FF2B5EF4-FFF2-40B4-BE49-F238E27FC236}">
                <a16:creationId xmlns:a16="http://schemas.microsoft.com/office/drawing/2014/main" id="{A1BCB87C-4470-4C4C-92B9-246B10F9F8AB}"/>
              </a:ext>
            </a:extLst>
          </p:cNvPr>
          <p:cNvPicPr>
            <a:picLocks noChangeAspect="1"/>
          </p:cNvPicPr>
          <p:nvPr/>
        </p:nvPicPr>
        <p:blipFill>
          <a:blip r:embed="rId7"/>
          <a:stretch>
            <a:fillRect/>
          </a:stretch>
        </p:blipFill>
        <p:spPr>
          <a:xfrm>
            <a:off x="331469" y="1644616"/>
            <a:ext cx="3267075" cy="2219325"/>
          </a:xfrm>
          <a:prstGeom prst="rect">
            <a:avLst/>
          </a:prstGeom>
        </p:spPr>
      </p:pic>
      <p:pic>
        <p:nvPicPr>
          <p:cNvPr id="6" name="Picture 5">
            <a:extLst>
              <a:ext uri="{FF2B5EF4-FFF2-40B4-BE49-F238E27FC236}">
                <a16:creationId xmlns:a16="http://schemas.microsoft.com/office/drawing/2014/main" id="{CFC1D5CF-3FD8-4B78-9FA9-631720AEB4E4}"/>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PencilGrayscale/>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r="8856" b="4099"/>
          <a:stretch/>
        </p:blipFill>
        <p:spPr>
          <a:xfrm>
            <a:off x="6810584" y="1588577"/>
            <a:ext cx="1754516" cy="1658154"/>
          </a:xfrm>
          <a:prstGeom prst="rect">
            <a:avLst/>
          </a:prstGeom>
        </p:spPr>
      </p:pic>
    </p:spTree>
    <p:extLst>
      <p:ext uri="{BB962C8B-B14F-4D97-AF65-F5344CB8AC3E}">
        <p14:creationId xmlns:p14="http://schemas.microsoft.com/office/powerpoint/2010/main" val="287292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50"/>
                                        </p:tgtEl>
                                        <p:attrNameLst>
                                          <p:attrName>style.visibility</p:attrName>
                                        </p:attrNameLst>
                                      </p:cBhvr>
                                      <p:to>
                                        <p:strVal val="visible"/>
                                      </p:to>
                                    </p:set>
                                    <p:animEffect transition="in" filter="fade">
                                      <p:cBhvr>
                                        <p:cTn id="33" dur="500"/>
                                        <p:tgtEl>
                                          <p:spTgt spid="105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ABAF3-CA13-44EA-8171-3A0A429598D6}"/>
              </a:ext>
            </a:extLst>
          </p:cNvPr>
          <p:cNvSpPr>
            <a:spLocks noGrp="1"/>
          </p:cNvSpPr>
          <p:nvPr>
            <p:ph type="title"/>
          </p:nvPr>
        </p:nvSpPr>
        <p:spPr/>
        <p:txBody>
          <a:bodyPr/>
          <a:lstStyle/>
          <a:p>
            <a:r>
              <a:rPr lang="en-US" dirty="0"/>
              <a:t>Personal Level</a:t>
            </a:r>
            <a:endParaRPr lang="en-GB" dirty="0"/>
          </a:p>
        </p:txBody>
      </p:sp>
      <p:pic>
        <p:nvPicPr>
          <p:cNvPr id="4" name="Picture 3">
            <a:extLst>
              <a:ext uri="{FF2B5EF4-FFF2-40B4-BE49-F238E27FC236}">
                <a16:creationId xmlns:a16="http://schemas.microsoft.com/office/drawing/2014/main" id="{1C314664-5B1D-46C7-AED0-207CF73BCEB7}"/>
              </a:ext>
            </a:extLst>
          </p:cNvPr>
          <p:cNvPicPr>
            <a:picLocks noChangeAspect="1"/>
          </p:cNvPicPr>
          <p:nvPr/>
        </p:nvPicPr>
        <p:blipFill>
          <a:blip r:embed="rId3"/>
          <a:stretch>
            <a:fillRect/>
          </a:stretch>
        </p:blipFill>
        <p:spPr>
          <a:xfrm>
            <a:off x="355784" y="4191510"/>
            <a:ext cx="2123256" cy="2085975"/>
          </a:xfrm>
          <a:prstGeom prst="rect">
            <a:avLst/>
          </a:prstGeom>
        </p:spPr>
      </p:pic>
      <p:pic>
        <p:nvPicPr>
          <p:cNvPr id="6" name="Picture 5">
            <a:extLst>
              <a:ext uri="{FF2B5EF4-FFF2-40B4-BE49-F238E27FC236}">
                <a16:creationId xmlns:a16="http://schemas.microsoft.com/office/drawing/2014/main" id="{41F5F82F-E1B3-4F06-B86C-CBED60B060EC}"/>
              </a:ext>
            </a:extLst>
          </p:cNvPr>
          <p:cNvPicPr>
            <a:picLocks noChangeAspect="1"/>
          </p:cNvPicPr>
          <p:nvPr/>
        </p:nvPicPr>
        <p:blipFill>
          <a:blip r:embed="rId4"/>
          <a:stretch>
            <a:fillRect/>
          </a:stretch>
        </p:blipFill>
        <p:spPr>
          <a:xfrm>
            <a:off x="2920605" y="2716793"/>
            <a:ext cx="3830785" cy="2763763"/>
          </a:xfrm>
          <a:prstGeom prst="rect">
            <a:avLst/>
          </a:prstGeom>
        </p:spPr>
      </p:pic>
      <p:pic>
        <p:nvPicPr>
          <p:cNvPr id="8" name="Picture 7">
            <a:extLst>
              <a:ext uri="{FF2B5EF4-FFF2-40B4-BE49-F238E27FC236}">
                <a16:creationId xmlns:a16="http://schemas.microsoft.com/office/drawing/2014/main" id="{085973BA-91EB-4465-8D47-7F71975542E5}"/>
              </a:ext>
            </a:extLst>
          </p:cNvPr>
          <p:cNvPicPr>
            <a:picLocks noChangeAspect="1"/>
          </p:cNvPicPr>
          <p:nvPr/>
        </p:nvPicPr>
        <p:blipFill>
          <a:blip r:embed="rId5"/>
          <a:stretch>
            <a:fillRect/>
          </a:stretch>
        </p:blipFill>
        <p:spPr>
          <a:xfrm>
            <a:off x="6751390" y="1377444"/>
            <a:ext cx="1154623" cy="2085975"/>
          </a:xfrm>
          <a:prstGeom prst="rect">
            <a:avLst/>
          </a:prstGeom>
        </p:spPr>
      </p:pic>
      <p:pic>
        <p:nvPicPr>
          <p:cNvPr id="9" name="Picture 8">
            <a:extLst>
              <a:ext uri="{FF2B5EF4-FFF2-40B4-BE49-F238E27FC236}">
                <a16:creationId xmlns:a16="http://schemas.microsoft.com/office/drawing/2014/main" id="{7973A805-D70B-4980-B685-749F084A55FE}"/>
              </a:ext>
            </a:extLst>
          </p:cNvPr>
          <p:cNvPicPr>
            <a:picLocks noChangeAspect="1"/>
          </p:cNvPicPr>
          <p:nvPr/>
        </p:nvPicPr>
        <p:blipFill>
          <a:blip r:embed="rId6"/>
          <a:stretch>
            <a:fillRect/>
          </a:stretch>
        </p:blipFill>
        <p:spPr>
          <a:xfrm>
            <a:off x="600001" y="1623501"/>
            <a:ext cx="1634822" cy="1756420"/>
          </a:xfrm>
          <a:prstGeom prst="rect">
            <a:avLst/>
          </a:prstGeom>
        </p:spPr>
      </p:pic>
      <p:sp>
        <p:nvSpPr>
          <p:cNvPr id="10" name="TextBox 9">
            <a:extLst>
              <a:ext uri="{FF2B5EF4-FFF2-40B4-BE49-F238E27FC236}">
                <a16:creationId xmlns:a16="http://schemas.microsoft.com/office/drawing/2014/main" id="{7A3015F8-D595-442B-8832-A0541A699B6D}"/>
              </a:ext>
            </a:extLst>
          </p:cNvPr>
          <p:cNvSpPr txBox="1"/>
          <p:nvPr/>
        </p:nvSpPr>
        <p:spPr>
          <a:xfrm>
            <a:off x="355784" y="3498893"/>
            <a:ext cx="2263182" cy="307777"/>
          </a:xfrm>
          <a:prstGeom prst="rect">
            <a:avLst/>
          </a:prstGeom>
          <a:noFill/>
        </p:spPr>
        <p:txBody>
          <a:bodyPr wrap="square" rtlCol="0">
            <a:spAutoFit/>
          </a:bodyPr>
          <a:lstStyle/>
          <a:p>
            <a:pPr algn="ctr"/>
            <a:r>
              <a:rPr lang="en-US" sz="1400" dirty="0">
                <a:latin typeface="Segoe Print" panose="02000600000000000000" pitchFamily="2" charset="0"/>
              </a:rPr>
              <a:t>Rejection and Ejection </a:t>
            </a:r>
            <a:endParaRPr lang="en-GB" sz="1400" dirty="0">
              <a:latin typeface="Segoe Print" panose="02000600000000000000" pitchFamily="2" charset="0"/>
            </a:endParaRPr>
          </a:p>
        </p:txBody>
      </p:sp>
      <p:sp>
        <p:nvSpPr>
          <p:cNvPr id="11" name="TextBox 10">
            <a:extLst>
              <a:ext uri="{FF2B5EF4-FFF2-40B4-BE49-F238E27FC236}">
                <a16:creationId xmlns:a16="http://schemas.microsoft.com/office/drawing/2014/main" id="{08435EEF-5EB3-445A-9E6D-E05089B95176}"/>
              </a:ext>
            </a:extLst>
          </p:cNvPr>
          <p:cNvSpPr txBox="1"/>
          <p:nvPr/>
        </p:nvSpPr>
        <p:spPr>
          <a:xfrm>
            <a:off x="3440409" y="5662255"/>
            <a:ext cx="2263182" cy="523220"/>
          </a:xfrm>
          <a:prstGeom prst="rect">
            <a:avLst/>
          </a:prstGeom>
          <a:noFill/>
        </p:spPr>
        <p:txBody>
          <a:bodyPr wrap="square" rtlCol="0">
            <a:spAutoFit/>
          </a:bodyPr>
          <a:lstStyle/>
          <a:p>
            <a:pPr algn="ctr"/>
            <a:r>
              <a:rPr lang="en-US" sz="1400" dirty="0">
                <a:latin typeface="Segoe Print" panose="02000600000000000000" pitchFamily="2" charset="0"/>
              </a:rPr>
              <a:t>Denial by Family and Partners</a:t>
            </a:r>
            <a:endParaRPr lang="en-GB" sz="1400" dirty="0">
              <a:latin typeface="Segoe Print" panose="02000600000000000000" pitchFamily="2" charset="0"/>
            </a:endParaRPr>
          </a:p>
        </p:txBody>
      </p:sp>
      <p:sp>
        <p:nvSpPr>
          <p:cNvPr id="12" name="TextBox 11">
            <a:extLst>
              <a:ext uri="{FF2B5EF4-FFF2-40B4-BE49-F238E27FC236}">
                <a16:creationId xmlns:a16="http://schemas.microsoft.com/office/drawing/2014/main" id="{0766D236-63C7-4E30-9A81-6CC1CBD28058}"/>
              </a:ext>
            </a:extLst>
          </p:cNvPr>
          <p:cNvSpPr txBox="1"/>
          <p:nvPr/>
        </p:nvSpPr>
        <p:spPr>
          <a:xfrm>
            <a:off x="4415769" y="1886157"/>
            <a:ext cx="2263182" cy="523220"/>
          </a:xfrm>
          <a:prstGeom prst="rect">
            <a:avLst/>
          </a:prstGeom>
          <a:noFill/>
        </p:spPr>
        <p:txBody>
          <a:bodyPr wrap="square" rtlCol="0">
            <a:spAutoFit/>
          </a:bodyPr>
          <a:lstStyle/>
          <a:p>
            <a:pPr algn="ctr"/>
            <a:r>
              <a:rPr lang="en-US" sz="1400" dirty="0">
                <a:latin typeface="Segoe Print" panose="02000600000000000000" pitchFamily="2" charset="0"/>
              </a:rPr>
              <a:t>Domestic violence and abuse </a:t>
            </a:r>
            <a:endParaRPr lang="en-GB" sz="1400" dirty="0">
              <a:latin typeface="Segoe Print" panose="02000600000000000000" pitchFamily="2" charset="0"/>
            </a:endParaRPr>
          </a:p>
        </p:txBody>
      </p:sp>
      <p:pic>
        <p:nvPicPr>
          <p:cNvPr id="14" name="Picture 13">
            <a:extLst>
              <a:ext uri="{FF2B5EF4-FFF2-40B4-BE49-F238E27FC236}">
                <a16:creationId xmlns:a16="http://schemas.microsoft.com/office/drawing/2014/main" id="{C0BD9830-9CAC-4C1F-BC51-E2F634EE734B}"/>
              </a:ext>
            </a:extLst>
          </p:cNvPr>
          <p:cNvPicPr>
            <a:picLocks noChangeAspect="1"/>
          </p:cNvPicPr>
          <p:nvPr/>
        </p:nvPicPr>
        <p:blipFill>
          <a:blip r:embed="rId7"/>
          <a:stretch>
            <a:fillRect/>
          </a:stretch>
        </p:blipFill>
        <p:spPr>
          <a:xfrm flipH="1">
            <a:off x="7682086" y="3172649"/>
            <a:ext cx="1154623" cy="2313997"/>
          </a:xfrm>
          <a:prstGeom prst="rect">
            <a:avLst/>
          </a:prstGeom>
        </p:spPr>
      </p:pic>
      <p:sp>
        <p:nvSpPr>
          <p:cNvPr id="15" name="TextBox 14">
            <a:extLst>
              <a:ext uri="{FF2B5EF4-FFF2-40B4-BE49-F238E27FC236}">
                <a16:creationId xmlns:a16="http://schemas.microsoft.com/office/drawing/2014/main" id="{99BB15EE-2DCC-4EF8-81D4-4D2DB21087D9}"/>
              </a:ext>
            </a:extLst>
          </p:cNvPr>
          <p:cNvSpPr txBox="1"/>
          <p:nvPr/>
        </p:nvSpPr>
        <p:spPr>
          <a:xfrm>
            <a:off x="6662458" y="4155668"/>
            <a:ext cx="1215383" cy="738664"/>
          </a:xfrm>
          <a:prstGeom prst="rect">
            <a:avLst/>
          </a:prstGeom>
          <a:noFill/>
        </p:spPr>
        <p:txBody>
          <a:bodyPr wrap="square" rtlCol="0">
            <a:spAutoFit/>
          </a:bodyPr>
          <a:lstStyle/>
          <a:p>
            <a:pPr algn="ctr"/>
            <a:r>
              <a:rPr lang="en-US" sz="1400" dirty="0">
                <a:latin typeface="Segoe Print" panose="02000600000000000000" pitchFamily="2" charset="0"/>
              </a:rPr>
              <a:t>Bullying at school or work</a:t>
            </a:r>
            <a:endParaRPr lang="en-GB" sz="1400" dirty="0">
              <a:latin typeface="Segoe Print" panose="02000600000000000000" pitchFamily="2" charset="0"/>
            </a:endParaRPr>
          </a:p>
        </p:txBody>
      </p:sp>
      <p:sp>
        <p:nvSpPr>
          <p:cNvPr id="13" name="TextBox 12">
            <a:extLst>
              <a:ext uri="{FF2B5EF4-FFF2-40B4-BE49-F238E27FC236}">
                <a16:creationId xmlns:a16="http://schemas.microsoft.com/office/drawing/2014/main" id="{B13EAF81-AA12-4A45-98EE-FEB396B6B298}"/>
              </a:ext>
            </a:extLst>
          </p:cNvPr>
          <p:cNvSpPr txBox="1"/>
          <p:nvPr/>
        </p:nvSpPr>
        <p:spPr>
          <a:xfrm>
            <a:off x="6490202" y="5123461"/>
            <a:ext cx="1453073" cy="523220"/>
          </a:xfrm>
          <a:prstGeom prst="rect">
            <a:avLst/>
          </a:prstGeom>
          <a:noFill/>
        </p:spPr>
        <p:txBody>
          <a:bodyPr wrap="square" rtlCol="0">
            <a:spAutoFit/>
          </a:bodyPr>
          <a:lstStyle/>
          <a:p>
            <a:pPr algn="ctr"/>
            <a:r>
              <a:rPr lang="en-US" sz="1400" dirty="0">
                <a:latin typeface="Segoe Print" panose="02000600000000000000" pitchFamily="2" charset="0"/>
              </a:rPr>
              <a:t>Family targeted too</a:t>
            </a:r>
            <a:endParaRPr lang="en-GB" sz="1400" dirty="0">
              <a:latin typeface="Segoe Print" panose="02000600000000000000" pitchFamily="2" charset="0"/>
            </a:endParaRPr>
          </a:p>
        </p:txBody>
      </p:sp>
    </p:spTree>
    <p:extLst>
      <p:ext uri="{BB962C8B-B14F-4D97-AF65-F5344CB8AC3E}">
        <p14:creationId xmlns:p14="http://schemas.microsoft.com/office/powerpoint/2010/main" val="264178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A926F-94F2-4802-92A6-60AA716339A3}"/>
              </a:ext>
            </a:extLst>
          </p:cNvPr>
          <p:cNvSpPr>
            <a:spLocks noGrp="1"/>
          </p:cNvSpPr>
          <p:nvPr>
            <p:ph type="title"/>
          </p:nvPr>
        </p:nvSpPr>
        <p:spPr/>
        <p:txBody>
          <a:bodyPr>
            <a:normAutofit/>
          </a:bodyPr>
          <a:lstStyle/>
          <a:p>
            <a:r>
              <a:rPr lang="en-GB" dirty="0"/>
              <a:t>Society Level </a:t>
            </a:r>
          </a:p>
        </p:txBody>
      </p:sp>
      <p:sp>
        <p:nvSpPr>
          <p:cNvPr id="11" name="TextBox 10">
            <a:extLst>
              <a:ext uri="{FF2B5EF4-FFF2-40B4-BE49-F238E27FC236}">
                <a16:creationId xmlns:a16="http://schemas.microsoft.com/office/drawing/2014/main" id="{86D0D2C8-4F34-4D00-B912-3CE683EC599F}"/>
              </a:ext>
            </a:extLst>
          </p:cNvPr>
          <p:cNvSpPr txBox="1"/>
          <p:nvPr/>
        </p:nvSpPr>
        <p:spPr>
          <a:xfrm>
            <a:off x="328172" y="1535182"/>
            <a:ext cx="8168950" cy="461665"/>
          </a:xfrm>
          <a:prstGeom prst="rect">
            <a:avLst/>
          </a:prstGeom>
          <a:noFill/>
        </p:spPr>
        <p:txBody>
          <a:bodyPr wrap="square" rtlCol="0">
            <a:spAutoFit/>
          </a:bodyPr>
          <a:lstStyle/>
          <a:p>
            <a:r>
              <a:rPr lang="en-US" sz="2400" b="1" dirty="0">
                <a:latin typeface="Segoe Print" panose="02000600000000000000" pitchFamily="2" charset="0"/>
              </a:rPr>
              <a:t>We are a targeted group especially at the moment</a:t>
            </a:r>
            <a:endParaRPr lang="en-GB" sz="2400" b="1" dirty="0">
              <a:latin typeface="Segoe Print" panose="02000600000000000000" pitchFamily="2" charset="0"/>
            </a:endParaRPr>
          </a:p>
        </p:txBody>
      </p:sp>
      <p:sp>
        <p:nvSpPr>
          <p:cNvPr id="12" name="TextBox 11">
            <a:extLst>
              <a:ext uri="{FF2B5EF4-FFF2-40B4-BE49-F238E27FC236}">
                <a16:creationId xmlns:a16="http://schemas.microsoft.com/office/drawing/2014/main" id="{4193BCBF-94DC-4B63-A17E-E920C5724348}"/>
              </a:ext>
            </a:extLst>
          </p:cNvPr>
          <p:cNvSpPr txBox="1"/>
          <p:nvPr/>
        </p:nvSpPr>
        <p:spPr>
          <a:xfrm>
            <a:off x="3702241" y="5580371"/>
            <a:ext cx="5126800" cy="830997"/>
          </a:xfrm>
          <a:prstGeom prst="rect">
            <a:avLst/>
          </a:prstGeom>
          <a:noFill/>
        </p:spPr>
        <p:txBody>
          <a:bodyPr wrap="square" rtlCol="0">
            <a:spAutoFit/>
          </a:bodyPr>
          <a:lstStyle/>
          <a:p>
            <a:r>
              <a:rPr lang="en-US" sz="2400" b="1" dirty="0">
                <a:latin typeface="Segoe Print" panose="02000600000000000000" pitchFamily="2" charset="0"/>
              </a:rPr>
              <a:t>..It is society that is a threat to us not the other way round</a:t>
            </a:r>
            <a:endParaRPr lang="en-GB" sz="2400" b="1" dirty="0">
              <a:latin typeface="Segoe Print" panose="02000600000000000000" pitchFamily="2" charset="0"/>
            </a:endParaRPr>
          </a:p>
        </p:txBody>
      </p:sp>
      <p:pic>
        <p:nvPicPr>
          <p:cNvPr id="7" name="Picture 6">
            <a:extLst>
              <a:ext uri="{FF2B5EF4-FFF2-40B4-BE49-F238E27FC236}">
                <a16:creationId xmlns:a16="http://schemas.microsoft.com/office/drawing/2014/main" id="{467C3B73-F997-467E-8B1B-137765FC6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654" y="2167720"/>
            <a:ext cx="3705987" cy="1293314"/>
          </a:xfrm>
          <a:prstGeom prst="rect">
            <a:avLst/>
          </a:prstGeom>
        </p:spPr>
      </p:pic>
      <p:pic>
        <p:nvPicPr>
          <p:cNvPr id="19" name="Picture 18">
            <a:extLst>
              <a:ext uri="{FF2B5EF4-FFF2-40B4-BE49-F238E27FC236}">
                <a16:creationId xmlns:a16="http://schemas.microsoft.com/office/drawing/2014/main" id="{2A1064BA-7D7E-4CE8-8725-35B79F463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9088" y="2953696"/>
            <a:ext cx="1864830" cy="2412353"/>
          </a:xfrm>
          <a:prstGeom prst="rect">
            <a:avLst/>
          </a:prstGeom>
        </p:spPr>
      </p:pic>
      <p:sp>
        <p:nvSpPr>
          <p:cNvPr id="9" name="TextBox 8">
            <a:extLst>
              <a:ext uri="{FF2B5EF4-FFF2-40B4-BE49-F238E27FC236}">
                <a16:creationId xmlns:a16="http://schemas.microsoft.com/office/drawing/2014/main" id="{F3F32606-20A8-4F78-96B5-78545C8A7F35}"/>
              </a:ext>
            </a:extLst>
          </p:cNvPr>
          <p:cNvSpPr txBox="1"/>
          <p:nvPr/>
        </p:nvSpPr>
        <p:spPr>
          <a:xfrm>
            <a:off x="6272106" y="4700171"/>
            <a:ext cx="2394949" cy="584775"/>
          </a:xfrm>
          <a:prstGeom prst="rect">
            <a:avLst/>
          </a:prstGeom>
          <a:noFill/>
        </p:spPr>
        <p:txBody>
          <a:bodyPr wrap="square" rtlCol="0">
            <a:spAutoFit/>
          </a:bodyPr>
          <a:lstStyle/>
          <a:p>
            <a:pPr algn="ctr"/>
            <a:r>
              <a:rPr lang="en-US" sz="1600" dirty="0">
                <a:latin typeface="Segoe Print" panose="02000600000000000000" pitchFamily="2" charset="0"/>
              </a:rPr>
              <a:t>Physical and Verbal Abuse</a:t>
            </a:r>
            <a:endParaRPr lang="en-GB" sz="1600" dirty="0">
              <a:latin typeface="Segoe Print" panose="02000600000000000000" pitchFamily="2" charset="0"/>
            </a:endParaRPr>
          </a:p>
        </p:txBody>
      </p:sp>
      <p:sp>
        <p:nvSpPr>
          <p:cNvPr id="13" name="TextBox 12">
            <a:extLst>
              <a:ext uri="{FF2B5EF4-FFF2-40B4-BE49-F238E27FC236}">
                <a16:creationId xmlns:a16="http://schemas.microsoft.com/office/drawing/2014/main" id="{9142D660-D78E-468D-8731-7774F2DD8420}"/>
              </a:ext>
            </a:extLst>
          </p:cNvPr>
          <p:cNvSpPr txBox="1"/>
          <p:nvPr/>
        </p:nvSpPr>
        <p:spPr>
          <a:xfrm>
            <a:off x="1856815" y="4578328"/>
            <a:ext cx="1286145" cy="338554"/>
          </a:xfrm>
          <a:prstGeom prst="rect">
            <a:avLst/>
          </a:prstGeom>
          <a:noFill/>
        </p:spPr>
        <p:txBody>
          <a:bodyPr wrap="square" rtlCol="0">
            <a:spAutoFit/>
          </a:bodyPr>
          <a:lstStyle/>
          <a:p>
            <a:pPr algn="ctr"/>
            <a:r>
              <a:rPr lang="en-US" sz="1600" dirty="0">
                <a:latin typeface="Segoe Print" panose="02000600000000000000" pitchFamily="2" charset="0"/>
              </a:rPr>
              <a:t>Trolling</a:t>
            </a:r>
            <a:endParaRPr lang="en-GB" sz="1600" dirty="0">
              <a:latin typeface="Segoe Print" panose="02000600000000000000" pitchFamily="2" charset="0"/>
            </a:endParaRPr>
          </a:p>
        </p:txBody>
      </p:sp>
      <p:sp>
        <p:nvSpPr>
          <p:cNvPr id="14" name="TextBox 13">
            <a:extLst>
              <a:ext uri="{FF2B5EF4-FFF2-40B4-BE49-F238E27FC236}">
                <a16:creationId xmlns:a16="http://schemas.microsoft.com/office/drawing/2014/main" id="{A8ED6DCE-6DAD-4261-8B64-E3D7C485353F}"/>
              </a:ext>
            </a:extLst>
          </p:cNvPr>
          <p:cNvSpPr txBox="1"/>
          <p:nvPr/>
        </p:nvSpPr>
        <p:spPr>
          <a:xfrm>
            <a:off x="517850" y="2939127"/>
            <a:ext cx="1286145" cy="338554"/>
          </a:xfrm>
          <a:prstGeom prst="rect">
            <a:avLst/>
          </a:prstGeom>
          <a:noFill/>
        </p:spPr>
        <p:txBody>
          <a:bodyPr wrap="square" rtlCol="0">
            <a:spAutoFit/>
          </a:bodyPr>
          <a:lstStyle/>
          <a:p>
            <a:pPr algn="ctr"/>
            <a:r>
              <a:rPr lang="en-US" sz="1600" dirty="0">
                <a:latin typeface="Segoe Print" panose="02000600000000000000" pitchFamily="2" charset="0"/>
              </a:rPr>
              <a:t>Murder</a:t>
            </a:r>
            <a:endParaRPr lang="en-GB" sz="1600" dirty="0">
              <a:latin typeface="Segoe Print" panose="02000600000000000000" pitchFamily="2" charset="0"/>
            </a:endParaRPr>
          </a:p>
        </p:txBody>
      </p:sp>
      <p:sp>
        <p:nvSpPr>
          <p:cNvPr id="15" name="TextBox 14">
            <a:extLst>
              <a:ext uri="{FF2B5EF4-FFF2-40B4-BE49-F238E27FC236}">
                <a16:creationId xmlns:a16="http://schemas.microsoft.com/office/drawing/2014/main" id="{049A3940-C005-4DF6-82F0-7C4CFE599C84}"/>
              </a:ext>
            </a:extLst>
          </p:cNvPr>
          <p:cNvSpPr txBox="1"/>
          <p:nvPr/>
        </p:nvSpPr>
        <p:spPr>
          <a:xfrm>
            <a:off x="6761320" y="2307039"/>
            <a:ext cx="1722280" cy="584775"/>
          </a:xfrm>
          <a:prstGeom prst="rect">
            <a:avLst/>
          </a:prstGeom>
          <a:noFill/>
        </p:spPr>
        <p:txBody>
          <a:bodyPr wrap="square" rtlCol="0">
            <a:spAutoFit/>
          </a:bodyPr>
          <a:lstStyle/>
          <a:p>
            <a:pPr algn="ctr"/>
            <a:r>
              <a:rPr lang="en-US" sz="1600" dirty="0">
                <a:latin typeface="Segoe Print" panose="02000600000000000000" pitchFamily="2" charset="0"/>
              </a:rPr>
              <a:t>Implicit Discrimination</a:t>
            </a:r>
            <a:endParaRPr lang="en-GB" sz="1600" dirty="0">
              <a:latin typeface="Segoe Print" panose="02000600000000000000" pitchFamily="2" charset="0"/>
            </a:endParaRPr>
          </a:p>
        </p:txBody>
      </p:sp>
      <p:sp>
        <p:nvSpPr>
          <p:cNvPr id="16" name="TextBox 15">
            <a:extLst>
              <a:ext uri="{FF2B5EF4-FFF2-40B4-BE49-F238E27FC236}">
                <a16:creationId xmlns:a16="http://schemas.microsoft.com/office/drawing/2014/main" id="{F3554306-F7DE-453B-81DF-B5ADB1F01CEE}"/>
              </a:ext>
            </a:extLst>
          </p:cNvPr>
          <p:cNvSpPr txBox="1"/>
          <p:nvPr/>
        </p:nvSpPr>
        <p:spPr>
          <a:xfrm>
            <a:off x="1164655" y="2307039"/>
            <a:ext cx="1203364" cy="338554"/>
          </a:xfrm>
          <a:prstGeom prst="rect">
            <a:avLst/>
          </a:prstGeom>
          <a:noFill/>
        </p:spPr>
        <p:txBody>
          <a:bodyPr wrap="square" rtlCol="0">
            <a:spAutoFit/>
          </a:bodyPr>
          <a:lstStyle/>
          <a:p>
            <a:pPr algn="ctr"/>
            <a:r>
              <a:rPr lang="en-US" sz="1600" dirty="0">
                <a:latin typeface="Segoe Print" panose="02000600000000000000" pitchFamily="2" charset="0"/>
              </a:rPr>
              <a:t>Rape</a:t>
            </a:r>
            <a:endParaRPr lang="en-GB" sz="1600" dirty="0">
              <a:latin typeface="Segoe Print" panose="02000600000000000000" pitchFamily="2" charset="0"/>
            </a:endParaRPr>
          </a:p>
        </p:txBody>
      </p:sp>
      <p:sp>
        <p:nvSpPr>
          <p:cNvPr id="17" name="TextBox 16">
            <a:extLst>
              <a:ext uri="{FF2B5EF4-FFF2-40B4-BE49-F238E27FC236}">
                <a16:creationId xmlns:a16="http://schemas.microsoft.com/office/drawing/2014/main" id="{F1FBA5D3-313A-45B3-95C0-5CD54EC011FB}"/>
              </a:ext>
            </a:extLst>
          </p:cNvPr>
          <p:cNvSpPr txBox="1"/>
          <p:nvPr/>
        </p:nvSpPr>
        <p:spPr>
          <a:xfrm>
            <a:off x="6761320" y="3506478"/>
            <a:ext cx="1864830" cy="830997"/>
          </a:xfrm>
          <a:prstGeom prst="rect">
            <a:avLst/>
          </a:prstGeom>
          <a:noFill/>
        </p:spPr>
        <p:txBody>
          <a:bodyPr wrap="square" rtlCol="0">
            <a:spAutoFit/>
          </a:bodyPr>
          <a:lstStyle/>
          <a:p>
            <a:r>
              <a:rPr lang="en-US" sz="2400" b="1" dirty="0">
                <a:latin typeface="Segoe Print" panose="02000600000000000000" pitchFamily="2" charset="0"/>
              </a:rPr>
              <a:t>Extreme Ideologies</a:t>
            </a:r>
            <a:endParaRPr lang="en-GB" sz="2400" b="1" dirty="0">
              <a:latin typeface="Segoe Print" panose="02000600000000000000" pitchFamily="2" charset="0"/>
            </a:endParaRPr>
          </a:p>
        </p:txBody>
      </p:sp>
      <p:sp>
        <p:nvSpPr>
          <p:cNvPr id="18" name="TextBox 17">
            <a:extLst>
              <a:ext uri="{FF2B5EF4-FFF2-40B4-BE49-F238E27FC236}">
                <a16:creationId xmlns:a16="http://schemas.microsoft.com/office/drawing/2014/main" id="{7EDD5777-4A80-44B6-9DAA-CB7C7FC3A665}"/>
              </a:ext>
            </a:extLst>
          </p:cNvPr>
          <p:cNvSpPr txBox="1"/>
          <p:nvPr/>
        </p:nvSpPr>
        <p:spPr>
          <a:xfrm>
            <a:off x="718089" y="3713023"/>
            <a:ext cx="2277452" cy="830997"/>
          </a:xfrm>
          <a:prstGeom prst="rect">
            <a:avLst/>
          </a:prstGeom>
          <a:noFill/>
        </p:spPr>
        <p:txBody>
          <a:bodyPr wrap="square" rtlCol="0">
            <a:spAutoFit/>
          </a:bodyPr>
          <a:lstStyle/>
          <a:p>
            <a:r>
              <a:rPr lang="en-US" sz="2400" b="1" dirty="0">
                <a:latin typeface="Segoe Print" panose="02000600000000000000" pitchFamily="2" charset="0"/>
              </a:rPr>
              <a:t>Ignoramuses and Bigots</a:t>
            </a:r>
            <a:endParaRPr lang="en-GB" sz="2400" b="1" dirty="0">
              <a:latin typeface="Segoe Print" panose="02000600000000000000" pitchFamily="2" charset="0"/>
            </a:endParaRPr>
          </a:p>
        </p:txBody>
      </p:sp>
      <p:sp>
        <p:nvSpPr>
          <p:cNvPr id="20" name="TextBox 19">
            <a:extLst>
              <a:ext uri="{FF2B5EF4-FFF2-40B4-BE49-F238E27FC236}">
                <a16:creationId xmlns:a16="http://schemas.microsoft.com/office/drawing/2014/main" id="{6B8AD3B4-3E2A-4BEA-B526-945FA3AC2DA6}"/>
              </a:ext>
            </a:extLst>
          </p:cNvPr>
          <p:cNvSpPr txBox="1"/>
          <p:nvPr/>
        </p:nvSpPr>
        <p:spPr>
          <a:xfrm>
            <a:off x="449023" y="5191668"/>
            <a:ext cx="2394949" cy="584775"/>
          </a:xfrm>
          <a:prstGeom prst="rect">
            <a:avLst/>
          </a:prstGeom>
          <a:noFill/>
        </p:spPr>
        <p:txBody>
          <a:bodyPr wrap="square" rtlCol="0">
            <a:spAutoFit/>
          </a:bodyPr>
          <a:lstStyle/>
          <a:p>
            <a:pPr algn="ctr"/>
            <a:r>
              <a:rPr lang="en-US" sz="1600" dirty="0" err="1">
                <a:latin typeface="Segoe Print" panose="02000600000000000000" pitchFamily="2" charset="0"/>
              </a:rPr>
              <a:t>Demonisation</a:t>
            </a:r>
            <a:r>
              <a:rPr lang="en-US" sz="1600" dirty="0">
                <a:latin typeface="Segoe Print" panose="02000600000000000000" pitchFamily="2" charset="0"/>
              </a:rPr>
              <a:t> and misrepresentation</a:t>
            </a:r>
            <a:endParaRPr lang="en-GB" sz="1600" dirty="0">
              <a:latin typeface="Segoe Print" panose="02000600000000000000" pitchFamily="2" charset="0"/>
            </a:endParaRPr>
          </a:p>
        </p:txBody>
      </p:sp>
    </p:spTree>
    <p:extLst>
      <p:ext uri="{BB962C8B-B14F-4D97-AF65-F5344CB8AC3E}">
        <p14:creationId xmlns:p14="http://schemas.microsoft.com/office/powerpoint/2010/main" val="246352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3" grpId="0"/>
      <p:bldP spid="14" grpId="0"/>
      <p:bldP spid="15" grpId="0"/>
      <p:bldP spid="16" grpId="0"/>
      <p:bldP spid="17" grpId="0"/>
      <p:bldP spid="18"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D4D8-56FC-4504-A410-580CC8BAE4D4}"/>
              </a:ext>
            </a:extLst>
          </p:cNvPr>
          <p:cNvSpPr>
            <a:spLocks noGrp="1"/>
          </p:cNvSpPr>
          <p:nvPr>
            <p:ph type="title"/>
          </p:nvPr>
        </p:nvSpPr>
        <p:spPr/>
        <p:txBody>
          <a:bodyPr/>
          <a:lstStyle/>
          <a:p>
            <a:r>
              <a:rPr lang="en-US" dirty="0"/>
              <a:t>Anti-trans campaign</a:t>
            </a:r>
            <a:endParaRPr lang="en-GB" dirty="0"/>
          </a:p>
        </p:txBody>
      </p:sp>
      <p:sp>
        <p:nvSpPr>
          <p:cNvPr id="3" name="Content Placeholder 2">
            <a:extLst>
              <a:ext uri="{FF2B5EF4-FFF2-40B4-BE49-F238E27FC236}">
                <a16:creationId xmlns:a16="http://schemas.microsoft.com/office/drawing/2014/main" id="{204256A0-C2D1-42EA-B2D8-24CF7731D06A}"/>
              </a:ext>
            </a:extLst>
          </p:cNvPr>
          <p:cNvSpPr>
            <a:spLocks noGrp="1"/>
          </p:cNvSpPr>
          <p:nvPr>
            <p:ph idx="1"/>
          </p:nvPr>
        </p:nvSpPr>
        <p:spPr>
          <a:xfrm>
            <a:off x="467544" y="1408078"/>
            <a:ext cx="4459358" cy="5142012"/>
          </a:xfrm>
        </p:spPr>
        <p:txBody>
          <a:bodyPr>
            <a:normAutofit/>
          </a:bodyPr>
          <a:lstStyle/>
          <a:p>
            <a:r>
              <a:rPr lang="en-US" sz="1800" dirty="0">
                <a:latin typeface="Segoe Print" panose="02000600000000000000" pitchFamily="2" charset="0"/>
              </a:rPr>
              <a:t>Started fighting a few years ago </a:t>
            </a:r>
          </a:p>
          <a:p>
            <a:r>
              <a:rPr lang="en-US" sz="1800" dirty="0">
                <a:latin typeface="Segoe Print" panose="02000600000000000000" pitchFamily="2" charset="0"/>
              </a:rPr>
              <a:t>Small group with extremist religious, political ideologies opposed to the existence and acceptance of transgender people (based on only sex and its binary)</a:t>
            </a:r>
          </a:p>
          <a:p>
            <a:r>
              <a:rPr lang="en-US" sz="1800" dirty="0">
                <a:latin typeface="Segoe Print" panose="02000600000000000000" pitchFamily="2" charset="0"/>
              </a:rPr>
              <a:t>Remove rights, access to healthcare, ability to work in public services, removal of public and other group support rendering it impossible for trans folks to exist in society</a:t>
            </a:r>
          </a:p>
          <a:p>
            <a:r>
              <a:rPr lang="en-US" sz="1800" dirty="0">
                <a:latin typeface="Segoe Print" panose="02000600000000000000" pitchFamily="2" charset="0"/>
              </a:rPr>
              <a:t>Three pronged strategy</a:t>
            </a:r>
          </a:p>
          <a:p>
            <a:pPr lvl="1"/>
            <a:r>
              <a:rPr lang="en-GB" sz="1400" dirty="0">
                <a:latin typeface="Segoe Print" panose="02000600000000000000" pitchFamily="2" charset="0"/>
              </a:rPr>
              <a:t>Propaganda and media manipulation</a:t>
            </a:r>
          </a:p>
          <a:p>
            <a:pPr lvl="1"/>
            <a:r>
              <a:rPr lang="en-GB" sz="1400" dirty="0">
                <a:latin typeface="Segoe Print" panose="02000600000000000000" pitchFamily="2" charset="0"/>
              </a:rPr>
              <a:t>Creating ‘good cause’ wedge groups to stir up transphobia, attack trans folks and destroy their support</a:t>
            </a:r>
          </a:p>
          <a:p>
            <a:pPr lvl="1"/>
            <a:r>
              <a:rPr lang="en-GB" sz="1400" dirty="0">
                <a:latin typeface="Segoe Print" panose="02000600000000000000" pitchFamily="2" charset="0"/>
              </a:rPr>
              <a:t>Lawfare </a:t>
            </a:r>
          </a:p>
          <a:p>
            <a:endParaRPr lang="en-US" sz="1800" dirty="0">
              <a:latin typeface="Segoe Print" panose="02000600000000000000" pitchFamily="2" charset="0"/>
            </a:endParaRPr>
          </a:p>
        </p:txBody>
      </p:sp>
      <p:pic>
        <p:nvPicPr>
          <p:cNvPr id="8" name="Picture 7">
            <a:extLst>
              <a:ext uri="{FF2B5EF4-FFF2-40B4-BE49-F238E27FC236}">
                <a16:creationId xmlns:a16="http://schemas.microsoft.com/office/drawing/2014/main" id="{AB57BA24-229C-43A4-804B-9CC60B475E3F}"/>
              </a:ext>
            </a:extLst>
          </p:cNvPr>
          <p:cNvPicPr>
            <a:picLocks noChangeAspect="1"/>
          </p:cNvPicPr>
          <p:nvPr/>
        </p:nvPicPr>
        <p:blipFill>
          <a:blip r:embed="rId2"/>
          <a:stretch>
            <a:fillRect/>
          </a:stretch>
        </p:blipFill>
        <p:spPr>
          <a:xfrm>
            <a:off x="4913201" y="1948898"/>
            <a:ext cx="3621200" cy="2446192"/>
          </a:xfrm>
          <a:prstGeom prst="rect">
            <a:avLst/>
          </a:prstGeom>
        </p:spPr>
      </p:pic>
      <p:pic>
        <p:nvPicPr>
          <p:cNvPr id="9" name="Picture 8">
            <a:extLst>
              <a:ext uri="{FF2B5EF4-FFF2-40B4-BE49-F238E27FC236}">
                <a16:creationId xmlns:a16="http://schemas.microsoft.com/office/drawing/2014/main" id="{7A762D7B-212E-43AC-B98D-C868B972106E}"/>
              </a:ext>
            </a:extLst>
          </p:cNvPr>
          <p:cNvPicPr>
            <a:picLocks noChangeAspect="1"/>
          </p:cNvPicPr>
          <p:nvPr/>
        </p:nvPicPr>
        <p:blipFill rotWithShape="1">
          <a:blip r:embed="rId3"/>
          <a:srcRect l="12781" t="-1869" r="4799" b="12426"/>
          <a:stretch/>
        </p:blipFill>
        <p:spPr>
          <a:xfrm>
            <a:off x="6723801" y="4395090"/>
            <a:ext cx="1293040" cy="1705613"/>
          </a:xfrm>
          <a:prstGeom prst="rect">
            <a:avLst/>
          </a:prstGeom>
        </p:spPr>
      </p:pic>
      <p:pic>
        <p:nvPicPr>
          <p:cNvPr id="10" name="Picture 4" descr="Joshua Sutcliffe">
            <a:extLst>
              <a:ext uri="{FF2B5EF4-FFF2-40B4-BE49-F238E27FC236}">
                <a16:creationId xmlns:a16="http://schemas.microsoft.com/office/drawing/2014/main" id="{D2B279AD-5F5F-403E-983B-AFEAD49552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9198" y="4335613"/>
            <a:ext cx="1174086" cy="1174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36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C1CC2-89B7-486D-9468-D45C8D03553B}"/>
              </a:ext>
            </a:extLst>
          </p:cNvPr>
          <p:cNvSpPr>
            <a:spLocks noGrp="1"/>
          </p:cNvSpPr>
          <p:nvPr>
            <p:ph type="title"/>
          </p:nvPr>
        </p:nvSpPr>
        <p:spPr/>
        <p:txBody>
          <a:bodyPr/>
          <a:lstStyle/>
          <a:p>
            <a:r>
              <a:rPr lang="en-US" dirty="0"/>
              <a:t>Anti trans campaign</a:t>
            </a:r>
            <a:endParaRPr lang="en-GB" dirty="0"/>
          </a:p>
        </p:txBody>
      </p:sp>
      <p:sp>
        <p:nvSpPr>
          <p:cNvPr id="3" name="Content Placeholder 2">
            <a:extLst>
              <a:ext uri="{FF2B5EF4-FFF2-40B4-BE49-F238E27FC236}">
                <a16:creationId xmlns:a16="http://schemas.microsoft.com/office/drawing/2014/main" id="{5DECED12-A12E-4306-ADFB-2C5FA665944B}"/>
              </a:ext>
            </a:extLst>
          </p:cNvPr>
          <p:cNvSpPr>
            <a:spLocks noGrp="1"/>
          </p:cNvSpPr>
          <p:nvPr>
            <p:ph idx="1"/>
          </p:nvPr>
        </p:nvSpPr>
        <p:spPr>
          <a:xfrm>
            <a:off x="455273" y="1472882"/>
            <a:ext cx="4759762" cy="4793937"/>
          </a:xfrm>
        </p:spPr>
        <p:txBody>
          <a:bodyPr>
            <a:normAutofit lnSpcReduction="10000"/>
          </a:bodyPr>
          <a:lstStyle/>
          <a:p>
            <a:r>
              <a:rPr lang="en-US" sz="1600" dirty="0" err="1">
                <a:latin typeface="Segoe Print" panose="02000600000000000000" pitchFamily="2" charset="0"/>
              </a:rPr>
              <a:t>Demonisation</a:t>
            </a:r>
            <a:r>
              <a:rPr lang="en-US" sz="1600" dirty="0">
                <a:latin typeface="Segoe Print" panose="02000600000000000000" pitchFamily="2" charset="0"/>
              </a:rPr>
              <a:t> of Trans folks and their supporters as dangerous activists and as threats to society</a:t>
            </a:r>
          </a:p>
          <a:p>
            <a:r>
              <a:rPr lang="en-US" sz="1600" dirty="0">
                <a:latin typeface="Segoe Print" panose="02000600000000000000" pitchFamily="2" charset="0"/>
              </a:rPr>
              <a:t>Systematic challenges to supporters and services (e.g. Mermaids, Guides, YHA, Stonewall…)</a:t>
            </a:r>
          </a:p>
          <a:p>
            <a:r>
              <a:rPr lang="en-US" sz="1600" dirty="0">
                <a:latin typeface="Segoe Print" panose="02000600000000000000" pitchFamily="2" charset="0"/>
              </a:rPr>
              <a:t>Legal challenges to rights and treatment ‘religion or sex should win over gender’ </a:t>
            </a:r>
          </a:p>
          <a:p>
            <a:r>
              <a:rPr lang="en-US" sz="1600" dirty="0">
                <a:latin typeface="Segoe Print" panose="02000600000000000000" pitchFamily="2" charset="0"/>
              </a:rPr>
              <a:t>Extensive use of media to promote crude emotional messages and misinformation</a:t>
            </a:r>
          </a:p>
          <a:p>
            <a:r>
              <a:rPr lang="en-US" sz="1600" dirty="0">
                <a:latin typeface="Segoe Print" panose="02000600000000000000" pitchFamily="2" charset="0"/>
              </a:rPr>
              <a:t>Forming and supporting groups to promote culture war. Feminists, LGB, religious…</a:t>
            </a:r>
          </a:p>
          <a:p>
            <a:r>
              <a:rPr lang="en-US" sz="1600" dirty="0">
                <a:latin typeface="Segoe Print" panose="02000600000000000000" pitchFamily="2" charset="0"/>
              </a:rPr>
              <a:t>Ignoring science and research and using fake science</a:t>
            </a:r>
          </a:p>
          <a:p>
            <a:r>
              <a:rPr lang="en-US" sz="1600" dirty="0">
                <a:latin typeface="Segoe Print" panose="02000600000000000000" pitchFamily="2" charset="0"/>
              </a:rPr>
              <a:t>Shut down response from trans community and supporters claiming suppression of free speech, victimization, etc.</a:t>
            </a:r>
            <a:endParaRPr lang="en-GB" sz="1600" dirty="0">
              <a:latin typeface="Segoe Print" panose="02000600000000000000" pitchFamily="2" charset="0"/>
            </a:endParaRPr>
          </a:p>
        </p:txBody>
      </p:sp>
      <p:pic>
        <p:nvPicPr>
          <p:cNvPr id="9" name="Picture 8">
            <a:extLst>
              <a:ext uri="{FF2B5EF4-FFF2-40B4-BE49-F238E27FC236}">
                <a16:creationId xmlns:a16="http://schemas.microsoft.com/office/drawing/2014/main" id="{445F2D66-E855-4E83-94B7-44B544CD0B11}"/>
              </a:ext>
            </a:extLst>
          </p:cNvPr>
          <p:cNvPicPr>
            <a:picLocks noChangeAspect="1"/>
          </p:cNvPicPr>
          <p:nvPr/>
        </p:nvPicPr>
        <p:blipFill>
          <a:blip r:embed="rId2"/>
          <a:stretch>
            <a:fillRect/>
          </a:stretch>
        </p:blipFill>
        <p:spPr>
          <a:xfrm>
            <a:off x="5364784" y="2001783"/>
            <a:ext cx="2851186" cy="2300957"/>
          </a:xfrm>
          <a:prstGeom prst="rect">
            <a:avLst/>
          </a:prstGeom>
        </p:spPr>
      </p:pic>
      <p:pic>
        <p:nvPicPr>
          <p:cNvPr id="10" name="Picture 4" descr="What Is the Meaning of the Pink Triangle? From Nazi Label to Gay Pride  Symbol - HISTORY">
            <a:extLst>
              <a:ext uri="{FF2B5EF4-FFF2-40B4-BE49-F238E27FC236}">
                <a16:creationId xmlns:a16="http://schemas.microsoft.com/office/drawing/2014/main" id="{605CAC62-EE5A-4C1A-885F-71B2F69564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6962" y="4013027"/>
            <a:ext cx="1721238" cy="17212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1933 Book Burnings — United States Holocaust Memorial Museum">
            <a:extLst>
              <a:ext uri="{FF2B5EF4-FFF2-40B4-BE49-F238E27FC236}">
                <a16:creationId xmlns:a16="http://schemas.microsoft.com/office/drawing/2014/main" id="{AB8C8E55-EBF9-4AC7-B947-6217D8D674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0377" y="3707960"/>
            <a:ext cx="2251665" cy="17923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rans-exclusionary group LGB Alliance has officially been recognised as a  'charity'">
            <a:extLst>
              <a:ext uri="{FF2B5EF4-FFF2-40B4-BE49-F238E27FC236}">
                <a16:creationId xmlns:a16="http://schemas.microsoft.com/office/drawing/2014/main" id="{5F4B2201-B8F5-4F7D-88D4-2A83DD8007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3044" y="5732149"/>
            <a:ext cx="1103489" cy="6916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afe Schools Alliance UK - Home | Facebook">
            <a:extLst>
              <a:ext uri="{FF2B5EF4-FFF2-40B4-BE49-F238E27FC236}">
                <a16:creationId xmlns:a16="http://schemas.microsoft.com/office/drawing/2014/main" id="{7E424F1A-AA60-49A4-8239-2F66B2B92C7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5318" y="5884649"/>
            <a:ext cx="1140379" cy="4574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E630AAC-EFAE-4457-8717-64A238B18119}"/>
              </a:ext>
            </a:extLst>
          </p:cNvPr>
          <p:cNvPicPr>
            <a:picLocks noChangeAspect="1"/>
          </p:cNvPicPr>
          <p:nvPr/>
        </p:nvPicPr>
        <p:blipFill>
          <a:blip r:embed="rId7"/>
          <a:stretch>
            <a:fillRect/>
          </a:stretch>
        </p:blipFill>
        <p:spPr>
          <a:xfrm>
            <a:off x="6006282" y="5873766"/>
            <a:ext cx="702349" cy="387497"/>
          </a:xfrm>
          <a:prstGeom prst="rect">
            <a:avLst/>
          </a:prstGeom>
        </p:spPr>
      </p:pic>
      <p:pic>
        <p:nvPicPr>
          <p:cNvPr id="13" name="Picture 8" descr="Woman's Place UK - Wikipedia">
            <a:extLst>
              <a:ext uri="{FF2B5EF4-FFF2-40B4-BE49-F238E27FC236}">
                <a16:creationId xmlns:a16="http://schemas.microsoft.com/office/drawing/2014/main" id="{2E2E8DE8-E7C7-444B-BDF9-33E5DB7FC4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88867" y="5802966"/>
            <a:ext cx="617960" cy="620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23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500"/>
                                        <p:tgtEl>
                                          <p:spTgt spid="3">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DFC3-3EC9-4102-9818-5CF1031885D0}"/>
              </a:ext>
            </a:extLst>
          </p:cNvPr>
          <p:cNvSpPr>
            <a:spLocks noGrp="1"/>
          </p:cNvSpPr>
          <p:nvPr>
            <p:ph type="title"/>
          </p:nvPr>
        </p:nvSpPr>
        <p:spPr/>
        <p:txBody>
          <a:bodyPr/>
          <a:lstStyle/>
          <a:p>
            <a:r>
              <a:rPr lang="en-GB" dirty="0"/>
              <a:t>Post transition</a:t>
            </a:r>
          </a:p>
        </p:txBody>
      </p:sp>
      <p:sp>
        <p:nvSpPr>
          <p:cNvPr id="3" name="Content Placeholder 2">
            <a:extLst>
              <a:ext uri="{FF2B5EF4-FFF2-40B4-BE49-F238E27FC236}">
                <a16:creationId xmlns:a16="http://schemas.microsoft.com/office/drawing/2014/main" id="{ED02B13B-0A69-436C-9D15-BCD576137D2C}"/>
              </a:ext>
            </a:extLst>
          </p:cNvPr>
          <p:cNvSpPr>
            <a:spLocks noGrp="1"/>
          </p:cNvSpPr>
          <p:nvPr>
            <p:ph idx="1"/>
          </p:nvPr>
        </p:nvSpPr>
        <p:spPr>
          <a:xfrm>
            <a:off x="457200" y="1527350"/>
            <a:ext cx="5797826" cy="4886702"/>
          </a:xfrm>
        </p:spPr>
        <p:txBody>
          <a:bodyPr>
            <a:normAutofit fontScale="62500" lnSpcReduction="20000"/>
          </a:bodyPr>
          <a:lstStyle/>
          <a:p>
            <a:r>
              <a:rPr lang="en-GB" dirty="0"/>
              <a:t>The positives</a:t>
            </a:r>
          </a:p>
          <a:p>
            <a:pPr lvl="1"/>
            <a:r>
              <a:rPr lang="en-GB" dirty="0"/>
              <a:t>Being able to be true to yourself is truly wonderful</a:t>
            </a:r>
          </a:p>
          <a:p>
            <a:pPr lvl="1"/>
            <a:r>
              <a:rPr lang="en-GB" dirty="0"/>
              <a:t>Get on with life… blend in with trans being no longer a thing</a:t>
            </a:r>
          </a:p>
          <a:p>
            <a:pPr lvl="1"/>
            <a:r>
              <a:rPr lang="en-GB" dirty="0"/>
              <a:t>Not about being happy its about being at peace</a:t>
            </a:r>
          </a:p>
          <a:p>
            <a:r>
              <a:rPr lang="en-GB" dirty="0"/>
              <a:t>But still have issues with</a:t>
            </a:r>
          </a:p>
          <a:p>
            <a:pPr lvl="1"/>
            <a:r>
              <a:rPr lang="en-GB" dirty="0"/>
              <a:t>Escaping ones past</a:t>
            </a:r>
          </a:p>
          <a:p>
            <a:pPr lvl="1"/>
            <a:r>
              <a:rPr lang="en-GB" dirty="0"/>
              <a:t>Rejection from family/friends</a:t>
            </a:r>
          </a:p>
          <a:p>
            <a:pPr lvl="1"/>
            <a:r>
              <a:rPr lang="en-GB" dirty="0"/>
              <a:t>Relationships and loneliness</a:t>
            </a:r>
          </a:p>
          <a:p>
            <a:pPr lvl="1"/>
            <a:r>
              <a:rPr lang="en-GB" dirty="0"/>
              <a:t>Medical issues (mental and physical)</a:t>
            </a:r>
          </a:p>
          <a:p>
            <a:r>
              <a:rPr lang="en-GB" dirty="0"/>
              <a:t>There are some that ‘get stuck’ by choice or otherwise</a:t>
            </a:r>
          </a:p>
          <a:p>
            <a:pPr lvl="1"/>
            <a:r>
              <a:rPr lang="en-GB" dirty="0"/>
              <a:t>They can have additional problems</a:t>
            </a:r>
          </a:p>
          <a:p>
            <a:r>
              <a:rPr lang="en-GB" dirty="0"/>
              <a:t>But regret/detransition rate is &lt;1% . Its rare, generally the result of social rejection and often only temporary.</a:t>
            </a:r>
          </a:p>
        </p:txBody>
      </p:sp>
      <p:pic>
        <p:nvPicPr>
          <p:cNvPr id="4" name="Picture 3" descr="Image may contain: 1 person, smiling, outdoor">
            <a:extLst>
              <a:ext uri="{FF2B5EF4-FFF2-40B4-BE49-F238E27FC236}">
                <a16:creationId xmlns:a16="http://schemas.microsoft.com/office/drawing/2014/main" id="{BC064528-1641-4D50-8D3B-4B02D2EA7F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7977" y="2664822"/>
            <a:ext cx="2611758" cy="2611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32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36787"/>
            <a:ext cx="7772400" cy="1470025"/>
          </a:xfrm>
        </p:spPr>
        <p:txBody>
          <a:bodyPr/>
          <a:lstStyle/>
          <a:p>
            <a:r>
              <a:rPr lang="en-US" b="1" dirty="0">
                <a:solidFill>
                  <a:schemeClr val="tx1"/>
                </a:solidFill>
                <a:latin typeface="Segoe Print" panose="02000600000000000000" pitchFamily="2" charset="0"/>
              </a:rPr>
              <a:t>Trans related law</a:t>
            </a:r>
          </a:p>
        </p:txBody>
      </p:sp>
      <p:sp>
        <p:nvSpPr>
          <p:cNvPr id="3" name="Subtitle 2"/>
          <p:cNvSpPr>
            <a:spLocks noGrp="1"/>
          </p:cNvSpPr>
          <p:nvPr>
            <p:ph type="subTitle" idx="1"/>
          </p:nvPr>
        </p:nvSpPr>
        <p:spPr/>
        <p:txBody>
          <a:bodyPr/>
          <a:lstStyle/>
          <a:p>
            <a:r>
              <a:rPr lang="en-GB" dirty="0"/>
              <a:t>Truth and lies</a:t>
            </a:r>
          </a:p>
        </p:txBody>
      </p:sp>
    </p:spTree>
    <p:extLst>
      <p:ext uri="{BB962C8B-B14F-4D97-AF65-F5344CB8AC3E}">
        <p14:creationId xmlns:p14="http://schemas.microsoft.com/office/powerpoint/2010/main" val="3134073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descr="Free Law Clip Art with No Background - ClipartKey">
            <a:extLst>
              <a:ext uri="{FF2B5EF4-FFF2-40B4-BE49-F238E27FC236}">
                <a16:creationId xmlns:a16="http://schemas.microsoft.com/office/drawing/2014/main" id="{A9BA8143-ED08-4139-80CE-577986BE4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3874" y="2928729"/>
            <a:ext cx="2664020" cy="2279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107D49-C5F8-4AC5-8648-DFD9A8BCD75C}"/>
              </a:ext>
            </a:extLst>
          </p:cNvPr>
          <p:cNvSpPr>
            <a:spLocks noGrp="1"/>
          </p:cNvSpPr>
          <p:nvPr>
            <p:ph type="title"/>
          </p:nvPr>
        </p:nvSpPr>
        <p:spPr/>
        <p:txBody>
          <a:bodyPr/>
          <a:lstStyle/>
          <a:p>
            <a:r>
              <a:rPr lang="en-US" dirty="0"/>
              <a:t>The applicable laws</a:t>
            </a:r>
            <a:endParaRPr lang="en-GB" dirty="0"/>
          </a:p>
        </p:txBody>
      </p:sp>
      <p:sp>
        <p:nvSpPr>
          <p:cNvPr id="3" name="Content Placeholder 2">
            <a:extLst>
              <a:ext uri="{FF2B5EF4-FFF2-40B4-BE49-F238E27FC236}">
                <a16:creationId xmlns:a16="http://schemas.microsoft.com/office/drawing/2014/main" id="{3E30641C-B9D4-47E3-B9FC-838136DCD9EA}"/>
              </a:ext>
            </a:extLst>
          </p:cNvPr>
          <p:cNvSpPr>
            <a:spLocks noGrp="1"/>
          </p:cNvSpPr>
          <p:nvPr>
            <p:ph idx="1"/>
          </p:nvPr>
        </p:nvSpPr>
        <p:spPr>
          <a:xfrm>
            <a:off x="300029" y="1633338"/>
            <a:ext cx="5570683" cy="4075025"/>
          </a:xfrm>
        </p:spPr>
        <p:txBody>
          <a:bodyPr>
            <a:noAutofit/>
          </a:bodyPr>
          <a:lstStyle/>
          <a:p>
            <a:pPr lvl="1"/>
            <a:r>
              <a:rPr lang="en-US" sz="1600" dirty="0">
                <a:latin typeface="Segoe Print" panose="02000600000000000000" pitchFamily="2" charset="0"/>
              </a:rPr>
              <a:t>Equalities Act 2010</a:t>
            </a:r>
          </a:p>
          <a:p>
            <a:pPr lvl="2"/>
            <a:r>
              <a:rPr lang="en-US" sz="1600" dirty="0">
                <a:latin typeface="Segoe Print" panose="02000600000000000000" pitchFamily="2" charset="0"/>
              </a:rPr>
              <a:t>Rules regarding discrimination protected characteristics (sex, religion, race,…)</a:t>
            </a:r>
          </a:p>
          <a:p>
            <a:pPr lvl="2"/>
            <a:r>
              <a:rPr lang="en-US" sz="1600" dirty="0">
                <a:latin typeface="Segoe Print" panose="02000600000000000000" pitchFamily="2" charset="0"/>
              </a:rPr>
              <a:t>Combined a number of discrimination laws into one</a:t>
            </a:r>
          </a:p>
          <a:p>
            <a:pPr lvl="2"/>
            <a:r>
              <a:rPr lang="en-US" sz="1600" dirty="0">
                <a:latin typeface="Segoe Print" panose="02000600000000000000" pitchFamily="2" charset="0"/>
              </a:rPr>
              <a:t>Gender reassignment is characteristic … but no specific criteria for proving this (or any other </a:t>
            </a:r>
            <a:r>
              <a:rPr lang="en-US" sz="1600" dirty="0" err="1">
                <a:latin typeface="Segoe Print" panose="02000600000000000000" pitchFamily="2" charset="0"/>
              </a:rPr>
              <a:t>characterstics</a:t>
            </a:r>
            <a:r>
              <a:rPr lang="en-US" sz="1600" dirty="0">
                <a:latin typeface="Segoe Print" panose="02000600000000000000" pitchFamily="2" charset="0"/>
              </a:rPr>
              <a:t>)</a:t>
            </a:r>
          </a:p>
          <a:p>
            <a:pPr lvl="1"/>
            <a:r>
              <a:rPr lang="en-US" sz="1600" dirty="0">
                <a:latin typeface="Segoe Print" panose="02000600000000000000" pitchFamily="2" charset="0"/>
              </a:rPr>
              <a:t>Gender Recognition Act 2004</a:t>
            </a:r>
          </a:p>
          <a:p>
            <a:pPr lvl="2"/>
            <a:r>
              <a:rPr lang="en-US" sz="1600" dirty="0">
                <a:latin typeface="Segoe Print" panose="02000600000000000000" pitchFamily="2" charset="0"/>
              </a:rPr>
              <a:t>Enables correction to legal gender/sex marker that  is used in legislation where gender differentiation exists.</a:t>
            </a:r>
          </a:p>
          <a:p>
            <a:pPr lvl="2"/>
            <a:r>
              <a:rPr lang="en-US" sz="1600" dirty="0">
                <a:latin typeface="Segoe Print" panose="02000600000000000000" pitchFamily="2" charset="0"/>
              </a:rPr>
              <a:t>Provides protection of use of history of the individual</a:t>
            </a:r>
          </a:p>
          <a:p>
            <a:pPr lvl="2"/>
            <a:r>
              <a:rPr lang="en-US" sz="1600" dirty="0">
                <a:latin typeface="Segoe Print" panose="02000600000000000000" pitchFamily="2" charset="0"/>
              </a:rPr>
              <a:t>Result of Human Rights case against law that had been put in place in 60’s following Ewan Forbes Case</a:t>
            </a:r>
          </a:p>
          <a:p>
            <a:pPr lvl="1"/>
            <a:endParaRPr lang="en-GB" sz="1600" dirty="0">
              <a:latin typeface="Segoe Print" panose="02000600000000000000" pitchFamily="2" charset="0"/>
            </a:endParaRPr>
          </a:p>
        </p:txBody>
      </p:sp>
    </p:spTree>
    <p:extLst>
      <p:ext uri="{BB962C8B-B14F-4D97-AF65-F5344CB8AC3E}">
        <p14:creationId xmlns:p14="http://schemas.microsoft.com/office/powerpoint/2010/main" val="58490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D1EF-13EE-40BA-9070-F559B50BF622}"/>
              </a:ext>
            </a:extLst>
          </p:cNvPr>
          <p:cNvSpPr>
            <a:spLocks noGrp="1"/>
          </p:cNvSpPr>
          <p:nvPr>
            <p:ph type="title"/>
          </p:nvPr>
        </p:nvSpPr>
        <p:spPr/>
        <p:txBody>
          <a:bodyPr/>
          <a:lstStyle/>
          <a:p>
            <a:r>
              <a:rPr lang="en-GB" dirty="0"/>
              <a:t>And then there’s</a:t>
            </a:r>
          </a:p>
        </p:txBody>
      </p:sp>
      <p:sp>
        <p:nvSpPr>
          <p:cNvPr id="3" name="Content Placeholder 2">
            <a:extLst>
              <a:ext uri="{FF2B5EF4-FFF2-40B4-BE49-F238E27FC236}">
                <a16:creationId xmlns:a16="http://schemas.microsoft.com/office/drawing/2014/main" id="{69982198-E572-4F56-80C5-4606EE2D12E4}"/>
              </a:ext>
            </a:extLst>
          </p:cNvPr>
          <p:cNvSpPr>
            <a:spLocks noGrp="1"/>
          </p:cNvSpPr>
          <p:nvPr>
            <p:ph idx="1"/>
          </p:nvPr>
        </p:nvSpPr>
        <p:spPr>
          <a:xfrm>
            <a:off x="467544" y="2340682"/>
            <a:ext cx="5095461" cy="2872372"/>
          </a:xfrm>
        </p:spPr>
        <p:txBody>
          <a:bodyPr>
            <a:normAutofit/>
          </a:bodyPr>
          <a:lstStyle/>
          <a:p>
            <a:pPr lvl="1"/>
            <a:r>
              <a:rPr lang="en-US" sz="1800" dirty="0">
                <a:latin typeface="Segoe Print" panose="02000600000000000000" pitchFamily="2" charset="0"/>
              </a:rPr>
              <a:t>Laws providing protection including</a:t>
            </a:r>
          </a:p>
          <a:p>
            <a:pPr lvl="2"/>
            <a:r>
              <a:rPr lang="en-US" sz="1800" dirty="0">
                <a:latin typeface="Segoe Print" panose="02000600000000000000" pitchFamily="2" charset="0"/>
              </a:rPr>
              <a:t>Offences against the Person Act 1861</a:t>
            </a:r>
          </a:p>
          <a:p>
            <a:pPr lvl="2"/>
            <a:r>
              <a:rPr lang="en-US" sz="1800" dirty="0">
                <a:latin typeface="Segoe Print" panose="02000600000000000000" pitchFamily="2" charset="0"/>
              </a:rPr>
              <a:t>Sexual Offences Act 2003</a:t>
            </a:r>
          </a:p>
          <a:p>
            <a:pPr lvl="2"/>
            <a:r>
              <a:rPr lang="en-US" sz="1800" dirty="0" err="1">
                <a:latin typeface="Segoe Print" panose="02000600000000000000" pitchFamily="2" charset="0"/>
              </a:rPr>
              <a:t>Voyerism</a:t>
            </a:r>
            <a:r>
              <a:rPr lang="en-US" sz="1800" dirty="0">
                <a:latin typeface="Segoe Print" panose="02000600000000000000" pitchFamily="2" charset="0"/>
              </a:rPr>
              <a:t> Act 2019</a:t>
            </a:r>
          </a:p>
          <a:p>
            <a:pPr lvl="2"/>
            <a:r>
              <a:rPr lang="en-US" sz="1800" dirty="0">
                <a:latin typeface="Segoe Print" panose="02000600000000000000" pitchFamily="2" charset="0"/>
              </a:rPr>
              <a:t>Data Protections Act 2018</a:t>
            </a:r>
          </a:p>
          <a:p>
            <a:pPr lvl="1"/>
            <a:r>
              <a:rPr lang="en-US" sz="1800" dirty="0">
                <a:latin typeface="Segoe Print" panose="02000600000000000000" pitchFamily="2" charset="0"/>
              </a:rPr>
              <a:t> But no hate crime legislation</a:t>
            </a:r>
            <a:r>
              <a:rPr lang="en-GB" sz="1800" dirty="0">
                <a:latin typeface="Segoe Print" panose="02000600000000000000" pitchFamily="2" charset="0"/>
              </a:rPr>
              <a:t> </a:t>
            </a:r>
            <a:endParaRPr lang="en-US" sz="1800" dirty="0">
              <a:latin typeface="Segoe Print" panose="02000600000000000000" pitchFamily="2" charset="0"/>
            </a:endParaRPr>
          </a:p>
          <a:p>
            <a:endParaRPr lang="en-GB" sz="1800" dirty="0"/>
          </a:p>
        </p:txBody>
      </p:sp>
      <p:pic>
        <p:nvPicPr>
          <p:cNvPr id="4" name="Picture 4" descr="Free Law Clip Art with No Background - ClipartKey">
            <a:extLst>
              <a:ext uri="{FF2B5EF4-FFF2-40B4-BE49-F238E27FC236}">
                <a16:creationId xmlns:a16="http://schemas.microsoft.com/office/drawing/2014/main" id="{B1F6B58D-BB23-4B66-B355-4DB9074B1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5092" y="2743196"/>
            <a:ext cx="2664020" cy="227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012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EF200-B80A-4EAA-970B-13AAE5CC8F29}"/>
              </a:ext>
            </a:extLst>
          </p:cNvPr>
          <p:cNvSpPr>
            <a:spLocks noGrp="1"/>
          </p:cNvSpPr>
          <p:nvPr>
            <p:ph type="title"/>
          </p:nvPr>
        </p:nvSpPr>
        <p:spPr/>
        <p:txBody>
          <a:bodyPr/>
          <a:lstStyle/>
          <a:p>
            <a:r>
              <a:rPr lang="en-US" dirty="0"/>
              <a:t>Why reform the GRA?</a:t>
            </a:r>
            <a:endParaRPr lang="en-GB" dirty="0"/>
          </a:p>
        </p:txBody>
      </p:sp>
      <p:sp>
        <p:nvSpPr>
          <p:cNvPr id="3" name="Content Placeholder 2">
            <a:extLst>
              <a:ext uri="{FF2B5EF4-FFF2-40B4-BE49-F238E27FC236}">
                <a16:creationId xmlns:a16="http://schemas.microsoft.com/office/drawing/2014/main" id="{E73E2195-08B8-4067-AC22-0DB8D10C4C6E}"/>
              </a:ext>
            </a:extLst>
          </p:cNvPr>
          <p:cNvSpPr>
            <a:spLocks noGrp="1"/>
          </p:cNvSpPr>
          <p:nvPr>
            <p:ph idx="1"/>
          </p:nvPr>
        </p:nvSpPr>
        <p:spPr>
          <a:xfrm>
            <a:off x="261421" y="1756152"/>
            <a:ext cx="4114801" cy="4913208"/>
          </a:xfrm>
        </p:spPr>
        <p:txBody>
          <a:bodyPr>
            <a:normAutofit/>
          </a:bodyPr>
          <a:lstStyle/>
          <a:p>
            <a:r>
              <a:rPr lang="en-US" sz="1800" dirty="0">
                <a:latin typeface="Segoe Print" panose="02000600000000000000" pitchFamily="2" charset="0"/>
              </a:rPr>
              <a:t>Unnecessarily complex process for what it now delivers</a:t>
            </a:r>
          </a:p>
          <a:p>
            <a:r>
              <a:rPr lang="en-US" sz="1800" dirty="0">
                <a:latin typeface="Segoe Print" panose="02000600000000000000" pitchFamily="2" charset="0"/>
              </a:rPr>
              <a:t>Requirements too restrictive</a:t>
            </a:r>
          </a:p>
          <a:p>
            <a:r>
              <a:rPr lang="en-US" sz="1800" dirty="0">
                <a:latin typeface="Segoe Print" panose="02000600000000000000" pitchFamily="2" charset="0"/>
              </a:rPr>
              <a:t>Superseded benefits – Marriages Act, Equality Act, Data Protection…</a:t>
            </a:r>
          </a:p>
          <a:p>
            <a:r>
              <a:rPr lang="en-US" sz="1800" dirty="0">
                <a:latin typeface="Segoe Print" panose="02000600000000000000" pitchFamily="2" charset="0"/>
              </a:rPr>
              <a:t>Premise for process now invalid as better understanding of condition</a:t>
            </a:r>
          </a:p>
          <a:p>
            <a:r>
              <a:rPr lang="en-US" sz="1800" dirty="0">
                <a:latin typeface="Segoe Print" panose="02000600000000000000" pitchFamily="2" charset="0"/>
              </a:rPr>
              <a:t>By time can apply for GRC largely irrelevant.</a:t>
            </a:r>
          </a:p>
          <a:p>
            <a:r>
              <a:rPr lang="en-US" sz="1800" dirty="0">
                <a:latin typeface="Segoe Print" panose="02000600000000000000" pitchFamily="2" charset="0"/>
              </a:rPr>
              <a:t>No recognition for intersex or non binary</a:t>
            </a:r>
          </a:p>
        </p:txBody>
      </p:sp>
      <p:pic>
        <p:nvPicPr>
          <p:cNvPr id="5" name="Picture 4">
            <a:extLst>
              <a:ext uri="{FF2B5EF4-FFF2-40B4-BE49-F238E27FC236}">
                <a16:creationId xmlns:a16="http://schemas.microsoft.com/office/drawing/2014/main" id="{8164BE6E-BAFA-443D-A9FA-8394B7564C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603451"/>
            <a:ext cx="4310579" cy="2425149"/>
          </a:xfrm>
          <a:prstGeom prst="rect">
            <a:avLst/>
          </a:prstGeom>
        </p:spPr>
      </p:pic>
      <p:sp>
        <p:nvSpPr>
          <p:cNvPr id="6" name="TextBox 5">
            <a:extLst>
              <a:ext uri="{FF2B5EF4-FFF2-40B4-BE49-F238E27FC236}">
                <a16:creationId xmlns:a16="http://schemas.microsoft.com/office/drawing/2014/main" id="{F53C8BF9-F841-4273-8C67-1BE79B330677}"/>
              </a:ext>
            </a:extLst>
          </p:cNvPr>
          <p:cNvSpPr txBox="1"/>
          <p:nvPr/>
        </p:nvSpPr>
        <p:spPr>
          <a:xfrm>
            <a:off x="1031019" y="5733774"/>
            <a:ext cx="7473521" cy="461665"/>
          </a:xfrm>
          <a:prstGeom prst="rect">
            <a:avLst/>
          </a:prstGeom>
          <a:noFill/>
        </p:spPr>
        <p:txBody>
          <a:bodyPr wrap="none" rtlCol="0">
            <a:spAutoFit/>
          </a:bodyPr>
          <a:lstStyle/>
          <a:p>
            <a:r>
              <a:rPr lang="en-US" sz="2400" b="1" dirty="0">
                <a:latin typeface="Segoe Print" panose="02000600000000000000" pitchFamily="2" charset="0"/>
              </a:rPr>
              <a:t>Only 1% of Transgender people have bothered </a:t>
            </a:r>
            <a:endParaRPr lang="en-GB" sz="2400" b="1" dirty="0">
              <a:latin typeface="Segoe Print" panose="02000600000000000000" pitchFamily="2" charset="0"/>
            </a:endParaRPr>
          </a:p>
        </p:txBody>
      </p:sp>
    </p:spTree>
    <p:extLst>
      <p:ext uri="{BB962C8B-B14F-4D97-AF65-F5344CB8AC3E}">
        <p14:creationId xmlns:p14="http://schemas.microsoft.com/office/powerpoint/2010/main" val="18532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56A1-4076-41C5-92CB-CEDD62B2DDA2}"/>
              </a:ext>
            </a:extLst>
          </p:cNvPr>
          <p:cNvSpPr>
            <a:spLocks noGrp="1"/>
          </p:cNvSpPr>
          <p:nvPr>
            <p:ph type="title"/>
          </p:nvPr>
        </p:nvSpPr>
        <p:spPr/>
        <p:txBody>
          <a:bodyPr>
            <a:normAutofit fontScale="90000"/>
          </a:bodyPr>
          <a:lstStyle/>
          <a:p>
            <a:r>
              <a:rPr lang="en-GB" dirty="0"/>
              <a:t>The myths about GRA and reforms</a:t>
            </a:r>
          </a:p>
        </p:txBody>
      </p:sp>
      <p:sp>
        <p:nvSpPr>
          <p:cNvPr id="3" name="Content Placeholder 2">
            <a:extLst>
              <a:ext uri="{FF2B5EF4-FFF2-40B4-BE49-F238E27FC236}">
                <a16:creationId xmlns:a16="http://schemas.microsoft.com/office/drawing/2014/main" id="{8D1728B3-1658-467E-B6FF-EF5155EF913D}"/>
              </a:ext>
            </a:extLst>
          </p:cNvPr>
          <p:cNvSpPr>
            <a:spLocks noGrp="1"/>
          </p:cNvSpPr>
          <p:nvPr>
            <p:ph idx="1"/>
          </p:nvPr>
        </p:nvSpPr>
        <p:spPr>
          <a:xfrm>
            <a:off x="467544" y="1745065"/>
            <a:ext cx="5304971" cy="4438021"/>
          </a:xfrm>
        </p:spPr>
        <p:txBody>
          <a:bodyPr>
            <a:normAutofit lnSpcReduction="10000"/>
          </a:bodyPr>
          <a:lstStyle/>
          <a:p>
            <a:r>
              <a:rPr lang="en-GB" sz="1800" dirty="0">
                <a:latin typeface="Segoe Print" panose="02000600000000000000" pitchFamily="2" charset="0"/>
              </a:rPr>
              <a:t>Allow Self Identification (we all do that) and be barrier free (it won’t)</a:t>
            </a:r>
          </a:p>
          <a:p>
            <a:r>
              <a:rPr lang="en-GB" sz="1800" dirty="0">
                <a:latin typeface="Segoe Print" panose="02000600000000000000" pitchFamily="2" charset="0"/>
              </a:rPr>
              <a:t>Allow access to bathrooms or ‘safe spaces’ </a:t>
            </a:r>
          </a:p>
          <a:p>
            <a:r>
              <a:rPr lang="en-GB" sz="1800" dirty="0">
                <a:latin typeface="Segoe Print" panose="02000600000000000000" pitchFamily="2" charset="0"/>
              </a:rPr>
              <a:t>Conflict with other’s rights (and I should know) That’s the EA and the EA works.</a:t>
            </a:r>
          </a:p>
          <a:p>
            <a:r>
              <a:rPr lang="en-GB" sz="1800" dirty="0">
                <a:latin typeface="Segoe Print" panose="02000600000000000000" pitchFamily="2" charset="0"/>
              </a:rPr>
              <a:t>Enable people to identify as carrots or Klingons</a:t>
            </a:r>
          </a:p>
          <a:p>
            <a:r>
              <a:rPr lang="en-GB" sz="1800" dirty="0">
                <a:latin typeface="Segoe Print" panose="02000600000000000000" pitchFamily="2" charset="0"/>
              </a:rPr>
              <a:t>Invalidate biological sex.. though brain always wins</a:t>
            </a:r>
          </a:p>
          <a:p>
            <a:r>
              <a:rPr lang="en-GB" sz="1800" dirty="0">
                <a:latin typeface="Segoe Print" panose="02000600000000000000" pitchFamily="2" charset="0"/>
              </a:rPr>
              <a:t>Encourage kids and others to change gender</a:t>
            </a:r>
          </a:p>
          <a:p>
            <a:r>
              <a:rPr lang="en-GB" sz="1800" dirty="0">
                <a:latin typeface="Segoe Print" panose="02000600000000000000" pitchFamily="2" charset="0"/>
              </a:rPr>
              <a:t>Is unproven – many countries have self registration already and the sky has not fallen!</a:t>
            </a:r>
          </a:p>
        </p:txBody>
      </p:sp>
      <p:pic>
        <p:nvPicPr>
          <p:cNvPr id="5" name="Picture 4">
            <a:extLst>
              <a:ext uri="{FF2B5EF4-FFF2-40B4-BE49-F238E27FC236}">
                <a16:creationId xmlns:a16="http://schemas.microsoft.com/office/drawing/2014/main" id="{222FEA49-95A2-479A-8066-E51D2BE9D8C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86444" y="2504661"/>
            <a:ext cx="2941542" cy="3036431"/>
          </a:xfrm>
          <a:prstGeom prst="rect">
            <a:avLst/>
          </a:prstGeom>
        </p:spPr>
      </p:pic>
    </p:spTree>
    <p:extLst>
      <p:ext uri="{BB962C8B-B14F-4D97-AF65-F5344CB8AC3E}">
        <p14:creationId xmlns:p14="http://schemas.microsoft.com/office/powerpoint/2010/main" val="326079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E102-7F02-45B2-AEE8-75B44253FC88}"/>
              </a:ext>
            </a:extLst>
          </p:cNvPr>
          <p:cNvSpPr>
            <a:spLocks noGrp="1"/>
          </p:cNvSpPr>
          <p:nvPr>
            <p:ph type="title"/>
          </p:nvPr>
        </p:nvSpPr>
        <p:spPr/>
        <p:txBody>
          <a:bodyPr/>
          <a:lstStyle/>
          <a:p>
            <a:r>
              <a:rPr lang="en-US" dirty="0"/>
              <a:t>What is gender?</a:t>
            </a:r>
            <a:endParaRPr lang="en-GB" dirty="0"/>
          </a:p>
        </p:txBody>
      </p:sp>
      <p:pic>
        <p:nvPicPr>
          <p:cNvPr id="9" name="Picture 8">
            <a:extLst>
              <a:ext uri="{FF2B5EF4-FFF2-40B4-BE49-F238E27FC236}">
                <a16:creationId xmlns:a16="http://schemas.microsoft.com/office/drawing/2014/main" id="{49940AD8-E59E-48D9-8FB2-4AD52BDC00F3}"/>
              </a:ext>
            </a:extLst>
          </p:cNvPr>
          <p:cNvPicPr>
            <a:picLocks noChangeAspect="1"/>
          </p:cNvPicPr>
          <p:nvPr/>
        </p:nvPicPr>
        <p:blipFill>
          <a:blip r:embed="rId2"/>
          <a:stretch>
            <a:fillRect/>
          </a:stretch>
        </p:blipFill>
        <p:spPr>
          <a:xfrm>
            <a:off x="4639946" y="2527529"/>
            <a:ext cx="4359018" cy="3642676"/>
          </a:xfrm>
          <a:prstGeom prst="rect">
            <a:avLst/>
          </a:prstGeom>
        </p:spPr>
      </p:pic>
      <p:pic>
        <p:nvPicPr>
          <p:cNvPr id="11" name="Picture 10">
            <a:extLst>
              <a:ext uri="{FF2B5EF4-FFF2-40B4-BE49-F238E27FC236}">
                <a16:creationId xmlns:a16="http://schemas.microsoft.com/office/drawing/2014/main" id="{A17037A0-8FE5-48B9-B821-D76B987CA918}"/>
              </a:ext>
            </a:extLst>
          </p:cNvPr>
          <p:cNvPicPr>
            <a:picLocks noChangeAspect="1"/>
          </p:cNvPicPr>
          <p:nvPr/>
        </p:nvPicPr>
        <p:blipFill>
          <a:blip r:embed="rId3"/>
          <a:stretch>
            <a:fillRect/>
          </a:stretch>
        </p:blipFill>
        <p:spPr>
          <a:xfrm>
            <a:off x="3093242" y="2527529"/>
            <a:ext cx="2108935" cy="1988768"/>
          </a:xfrm>
          <a:prstGeom prst="rect">
            <a:avLst/>
          </a:prstGeom>
        </p:spPr>
      </p:pic>
      <p:pic>
        <p:nvPicPr>
          <p:cNvPr id="5" name="Picture 4">
            <a:extLst>
              <a:ext uri="{FF2B5EF4-FFF2-40B4-BE49-F238E27FC236}">
                <a16:creationId xmlns:a16="http://schemas.microsoft.com/office/drawing/2014/main" id="{DD814AEA-B86F-473E-9135-892869CABCE4}"/>
              </a:ext>
            </a:extLst>
          </p:cNvPr>
          <p:cNvPicPr>
            <a:picLocks noChangeAspect="1"/>
          </p:cNvPicPr>
          <p:nvPr/>
        </p:nvPicPr>
        <p:blipFill>
          <a:blip r:embed="rId4"/>
          <a:stretch>
            <a:fillRect/>
          </a:stretch>
        </p:blipFill>
        <p:spPr>
          <a:xfrm>
            <a:off x="347891" y="4214427"/>
            <a:ext cx="3263123" cy="1856166"/>
          </a:xfrm>
          <a:prstGeom prst="rect">
            <a:avLst/>
          </a:prstGeom>
        </p:spPr>
      </p:pic>
      <p:pic>
        <p:nvPicPr>
          <p:cNvPr id="2052" name="Picture 4" descr="Connected Lines - software and information to help creative people">
            <a:extLst>
              <a:ext uri="{FF2B5EF4-FFF2-40B4-BE49-F238E27FC236}">
                <a16:creationId xmlns:a16="http://schemas.microsoft.com/office/drawing/2014/main" id="{5141C781-1CF4-4D93-A592-488CCCB97A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766" y="2396801"/>
            <a:ext cx="1886505" cy="15720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E503B2D-3F51-431E-8442-EFBC27615705}"/>
              </a:ext>
            </a:extLst>
          </p:cNvPr>
          <p:cNvSpPr txBox="1"/>
          <p:nvPr/>
        </p:nvSpPr>
        <p:spPr>
          <a:xfrm>
            <a:off x="352215" y="3796448"/>
            <a:ext cx="2860542" cy="338554"/>
          </a:xfrm>
          <a:prstGeom prst="rect">
            <a:avLst/>
          </a:prstGeom>
          <a:noFill/>
        </p:spPr>
        <p:txBody>
          <a:bodyPr wrap="square" rtlCol="0">
            <a:spAutoFit/>
          </a:bodyPr>
          <a:lstStyle/>
          <a:p>
            <a:r>
              <a:rPr lang="en-US" sz="1600" b="1" dirty="0">
                <a:latin typeface="Segoe Print" panose="02000600000000000000" pitchFamily="2" charset="0"/>
              </a:rPr>
              <a:t>Installed = ‘Girl Software’</a:t>
            </a:r>
          </a:p>
        </p:txBody>
      </p:sp>
      <p:sp>
        <p:nvSpPr>
          <p:cNvPr id="12" name="TextBox 11">
            <a:extLst>
              <a:ext uri="{FF2B5EF4-FFF2-40B4-BE49-F238E27FC236}">
                <a16:creationId xmlns:a16="http://schemas.microsoft.com/office/drawing/2014/main" id="{0C39E58B-951C-4BE0-9585-95F670BC3C22}"/>
              </a:ext>
            </a:extLst>
          </p:cNvPr>
          <p:cNvSpPr txBox="1"/>
          <p:nvPr/>
        </p:nvSpPr>
        <p:spPr>
          <a:xfrm>
            <a:off x="348280" y="6150018"/>
            <a:ext cx="2864477" cy="338554"/>
          </a:xfrm>
          <a:prstGeom prst="rect">
            <a:avLst/>
          </a:prstGeom>
          <a:noFill/>
        </p:spPr>
        <p:txBody>
          <a:bodyPr wrap="square" rtlCol="0">
            <a:spAutoFit/>
          </a:bodyPr>
          <a:lstStyle/>
          <a:p>
            <a:r>
              <a:rPr lang="en-US" sz="1600" b="1" dirty="0">
                <a:latin typeface="Segoe Print" panose="02000600000000000000" pitchFamily="2" charset="0"/>
              </a:rPr>
              <a:t>Installed = ‘Boy Software’</a:t>
            </a:r>
          </a:p>
        </p:txBody>
      </p:sp>
      <p:sp>
        <p:nvSpPr>
          <p:cNvPr id="15" name="TextBox 14">
            <a:extLst>
              <a:ext uri="{FF2B5EF4-FFF2-40B4-BE49-F238E27FC236}">
                <a16:creationId xmlns:a16="http://schemas.microsoft.com/office/drawing/2014/main" id="{DE331C06-1476-49BA-BFA4-52F289A14D3D}"/>
              </a:ext>
            </a:extLst>
          </p:cNvPr>
          <p:cNvSpPr txBox="1"/>
          <p:nvPr/>
        </p:nvSpPr>
        <p:spPr>
          <a:xfrm>
            <a:off x="381028" y="1443244"/>
            <a:ext cx="7533365" cy="1200329"/>
          </a:xfrm>
          <a:prstGeom prst="rect">
            <a:avLst/>
          </a:prstGeom>
          <a:noFill/>
        </p:spPr>
        <p:txBody>
          <a:bodyPr wrap="square" rtlCol="0">
            <a:spAutoFit/>
          </a:bodyPr>
          <a:lstStyle/>
          <a:p>
            <a:r>
              <a:rPr lang="en-US" sz="2400" b="1" dirty="0">
                <a:latin typeface="Segoe Print" panose="02000600000000000000" pitchFamily="2" charset="0"/>
              </a:rPr>
              <a:t>Natural hard-wired </a:t>
            </a:r>
            <a:r>
              <a:rPr lang="en-US" sz="2400" b="1" dirty="0" err="1">
                <a:latin typeface="Segoe Print" panose="02000600000000000000" pitchFamily="2" charset="0"/>
              </a:rPr>
              <a:t>behaviours</a:t>
            </a:r>
            <a:r>
              <a:rPr lang="en-US" sz="2400" b="1" dirty="0">
                <a:latin typeface="Segoe Print" panose="02000600000000000000" pitchFamily="2" charset="0"/>
              </a:rPr>
              <a:t> and thought patterns that have evolved to give us our role in our species </a:t>
            </a:r>
            <a:r>
              <a:rPr lang="en-US" sz="2400" b="1">
                <a:latin typeface="Segoe Print" panose="02000600000000000000" pitchFamily="2" charset="0"/>
              </a:rPr>
              <a:t>and in nature</a:t>
            </a:r>
            <a:endParaRPr lang="en-GB" sz="2400" b="1" dirty="0">
              <a:latin typeface="Segoe Print" panose="02000600000000000000" pitchFamily="2" charset="0"/>
            </a:endParaRPr>
          </a:p>
        </p:txBody>
      </p:sp>
    </p:spTree>
    <p:extLst>
      <p:ext uri="{BB962C8B-B14F-4D97-AF65-F5344CB8AC3E}">
        <p14:creationId xmlns:p14="http://schemas.microsoft.com/office/powerpoint/2010/main" val="286785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36787"/>
            <a:ext cx="7772400" cy="1470025"/>
          </a:xfrm>
        </p:spPr>
        <p:txBody>
          <a:bodyPr/>
          <a:lstStyle/>
          <a:p>
            <a:r>
              <a:rPr lang="en-US" b="1" dirty="0">
                <a:solidFill>
                  <a:schemeClr val="tx1"/>
                </a:solidFill>
                <a:latin typeface="Segoe Print" panose="02000600000000000000" pitchFamily="2" charset="0"/>
              </a:rPr>
              <a:t>Trans Children and Youth</a:t>
            </a:r>
          </a:p>
        </p:txBody>
      </p:sp>
      <p:sp>
        <p:nvSpPr>
          <p:cNvPr id="3" name="Subtitle 2"/>
          <p:cNvSpPr>
            <a:spLocks noGrp="1"/>
          </p:cNvSpPr>
          <p:nvPr>
            <p:ph type="subTitle" idx="1"/>
          </p:nvPr>
        </p:nvSpPr>
        <p:spPr/>
        <p:txBody>
          <a:bodyPr/>
          <a:lstStyle/>
          <a:p>
            <a:r>
              <a:rPr lang="en-GB" dirty="0"/>
              <a:t>Truth and lies</a:t>
            </a:r>
          </a:p>
        </p:txBody>
      </p:sp>
    </p:spTree>
    <p:extLst>
      <p:ext uri="{BB962C8B-B14F-4D97-AF65-F5344CB8AC3E}">
        <p14:creationId xmlns:p14="http://schemas.microsoft.com/office/powerpoint/2010/main" val="378381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4FD07-4098-47B7-B5F0-2831092171A6}"/>
              </a:ext>
            </a:extLst>
          </p:cNvPr>
          <p:cNvSpPr>
            <a:spLocks noGrp="1"/>
          </p:cNvSpPr>
          <p:nvPr>
            <p:ph type="title"/>
          </p:nvPr>
        </p:nvSpPr>
        <p:spPr/>
        <p:txBody>
          <a:bodyPr/>
          <a:lstStyle/>
          <a:p>
            <a:r>
              <a:rPr lang="en-US" dirty="0"/>
              <a:t>Kids and myths</a:t>
            </a:r>
            <a:endParaRPr lang="en-GB" dirty="0"/>
          </a:p>
        </p:txBody>
      </p:sp>
      <p:sp>
        <p:nvSpPr>
          <p:cNvPr id="3" name="Content Placeholder 2">
            <a:extLst>
              <a:ext uri="{FF2B5EF4-FFF2-40B4-BE49-F238E27FC236}">
                <a16:creationId xmlns:a16="http://schemas.microsoft.com/office/drawing/2014/main" id="{7D237289-87C2-4677-8F18-298618307A30}"/>
              </a:ext>
            </a:extLst>
          </p:cNvPr>
          <p:cNvSpPr>
            <a:spLocks noGrp="1"/>
          </p:cNvSpPr>
          <p:nvPr>
            <p:ph idx="1"/>
          </p:nvPr>
        </p:nvSpPr>
        <p:spPr>
          <a:xfrm>
            <a:off x="396818" y="1640137"/>
            <a:ext cx="3606800" cy="5029223"/>
          </a:xfrm>
        </p:spPr>
        <p:txBody>
          <a:bodyPr>
            <a:normAutofit fontScale="40000" lnSpcReduction="20000"/>
          </a:bodyPr>
          <a:lstStyle/>
          <a:p>
            <a:r>
              <a:rPr lang="en-US" dirty="0">
                <a:latin typeface="Segoe Print" panose="02000600000000000000" pitchFamily="2" charset="0"/>
              </a:rPr>
              <a:t>Can’t know at that age</a:t>
            </a:r>
          </a:p>
          <a:p>
            <a:pPr lvl="1"/>
            <a:r>
              <a:rPr lang="en-US" dirty="0">
                <a:latin typeface="Segoe Print" panose="02000600000000000000" pitchFamily="2" charset="0"/>
              </a:rPr>
              <a:t>Gender identity has matured and been locked by age 3. We know it as a child even if it confuses.</a:t>
            </a:r>
          </a:p>
          <a:p>
            <a:r>
              <a:rPr lang="en-US" dirty="0">
                <a:latin typeface="Segoe Print" panose="02000600000000000000" pitchFamily="2" charset="0"/>
              </a:rPr>
              <a:t>It’s a fad, they’ll grow out of it </a:t>
            </a:r>
          </a:p>
          <a:p>
            <a:pPr lvl="1"/>
            <a:r>
              <a:rPr lang="en-US" dirty="0">
                <a:latin typeface="Segoe Print" panose="02000600000000000000" pitchFamily="2" charset="0"/>
              </a:rPr>
              <a:t>Challenging and exploring societal gender norms is part of growing up but being trans is entirely different and is about who you are biologically. The two should not be confused and being trans is lifelong</a:t>
            </a:r>
          </a:p>
          <a:p>
            <a:r>
              <a:rPr lang="en-US" dirty="0">
                <a:latin typeface="Segoe Print" panose="02000600000000000000" pitchFamily="2" charset="0"/>
              </a:rPr>
              <a:t>GIDS (trans kids service) rushes treatment</a:t>
            </a:r>
          </a:p>
          <a:p>
            <a:pPr lvl="1"/>
            <a:r>
              <a:rPr lang="en-US" dirty="0">
                <a:latin typeface="Segoe Print" panose="02000600000000000000" pitchFamily="2" charset="0"/>
              </a:rPr>
              <a:t>There is a minimum of two year waiting list. As a kid that wait is devastating. There is no rushing</a:t>
            </a:r>
          </a:p>
          <a:p>
            <a:pPr lvl="1"/>
            <a:r>
              <a:rPr lang="en-US" dirty="0">
                <a:latin typeface="Segoe Print" panose="02000600000000000000" pitchFamily="2" charset="0"/>
              </a:rPr>
              <a:t>Psychological assessment of gender identity is the primary process. It is rigorous and challenging intended to sift the genuine from the maybe’s</a:t>
            </a:r>
          </a:p>
          <a:p>
            <a:r>
              <a:rPr lang="en-US" dirty="0">
                <a:latin typeface="Segoe Print" panose="02000600000000000000" pitchFamily="2" charset="0"/>
              </a:rPr>
              <a:t>Its all about puberty blockers and surgery</a:t>
            </a:r>
          </a:p>
          <a:p>
            <a:pPr lvl="1"/>
            <a:r>
              <a:rPr lang="en-US" dirty="0">
                <a:latin typeface="Segoe Print" panose="02000600000000000000" pitchFamily="2" charset="0"/>
              </a:rPr>
              <a:t>Social transition is what it is about. Any medical intervention is secondary and only intended to delay development until deemed mentally mature enough to make next stage decisions. </a:t>
            </a:r>
          </a:p>
          <a:p>
            <a:pPr lvl="1"/>
            <a:r>
              <a:rPr lang="en-US" dirty="0">
                <a:latin typeface="Segoe Print" panose="02000600000000000000" pitchFamily="2" charset="0"/>
              </a:rPr>
              <a:t>Earlier deal with it better the outcomes</a:t>
            </a:r>
          </a:p>
        </p:txBody>
      </p:sp>
      <p:pic>
        <p:nvPicPr>
          <p:cNvPr id="6" name="Picture 5">
            <a:extLst>
              <a:ext uri="{FF2B5EF4-FFF2-40B4-BE49-F238E27FC236}">
                <a16:creationId xmlns:a16="http://schemas.microsoft.com/office/drawing/2014/main" id="{46443F5C-960B-4EF2-8C6B-A05562B3CA6F}"/>
              </a:ext>
            </a:extLst>
          </p:cNvPr>
          <p:cNvPicPr>
            <a:picLocks noChangeAspect="1"/>
          </p:cNvPicPr>
          <p:nvPr/>
        </p:nvPicPr>
        <p:blipFill>
          <a:blip r:embed="rId2"/>
          <a:stretch>
            <a:fillRect/>
          </a:stretch>
        </p:blipFill>
        <p:spPr>
          <a:xfrm>
            <a:off x="4064000" y="2175601"/>
            <a:ext cx="1636889" cy="2985373"/>
          </a:xfrm>
          <a:prstGeom prst="rect">
            <a:avLst/>
          </a:prstGeom>
        </p:spPr>
      </p:pic>
      <p:sp>
        <p:nvSpPr>
          <p:cNvPr id="9" name="Content Placeholder 2">
            <a:extLst>
              <a:ext uri="{FF2B5EF4-FFF2-40B4-BE49-F238E27FC236}">
                <a16:creationId xmlns:a16="http://schemas.microsoft.com/office/drawing/2014/main" id="{BC912C96-3F64-4EA8-9825-8B550218AF66}"/>
              </a:ext>
            </a:extLst>
          </p:cNvPr>
          <p:cNvSpPr txBox="1">
            <a:spLocks/>
          </p:cNvSpPr>
          <p:nvPr/>
        </p:nvSpPr>
        <p:spPr>
          <a:xfrm>
            <a:off x="5838742" y="1753027"/>
            <a:ext cx="2889801" cy="3688218"/>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Segoe Print" panose="02000600000000000000" pitchFamily="2" charset="0"/>
              </a:rPr>
              <a:t>Puberty blockers are experimental</a:t>
            </a:r>
          </a:p>
          <a:p>
            <a:pPr lvl="1"/>
            <a:r>
              <a:rPr lang="en-US" dirty="0">
                <a:latin typeface="Segoe Print" panose="02000600000000000000" pitchFamily="2" charset="0"/>
              </a:rPr>
              <a:t>They’ve been used for over 50 years to treat a range of conditions and simply trigger natural biological processes. Their effects are fully reversible on termination of treatment</a:t>
            </a:r>
          </a:p>
          <a:p>
            <a:r>
              <a:rPr lang="en-US" dirty="0">
                <a:latin typeface="Segoe Print" panose="02000600000000000000" pitchFamily="2" charset="0"/>
              </a:rPr>
              <a:t>Parents are abusing children by supporting their gender incongruence</a:t>
            </a:r>
          </a:p>
          <a:p>
            <a:pPr lvl="1"/>
            <a:r>
              <a:rPr lang="en-US" dirty="0">
                <a:latin typeface="Segoe Print" panose="02000600000000000000" pitchFamily="2" charset="0"/>
              </a:rPr>
              <a:t>Parents cannot influence gender identity. They simply have to go with what they are given. Supporting ones child is essential to that child’s long term well being</a:t>
            </a:r>
          </a:p>
          <a:p>
            <a:pPr lvl="1"/>
            <a:r>
              <a:rPr lang="en-US" dirty="0">
                <a:latin typeface="Segoe Print" panose="02000600000000000000" pitchFamily="2" charset="0"/>
              </a:rPr>
              <a:t>Acceptance by parents and family is the difference between a successful life and tragic life for the child</a:t>
            </a:r>
          </a:p>
          <a:p>
            <a:pPr lvl="1"/>
            <a:endParaRPr lang="en-US" dirty="0">
              <a:latin typeface="Segoe Print" panose="02000600000000000000" pitchFamily="2" charset="0"/>
            </a:endParaRPr>
          </a:p>
        </p:txBody>
      </p:sp>
      <p:sp>
        <p:nvSpPr>
          <p:cNvPr id="11" name="TextBox 10">
            <a:extLst>
              <a:ext uri="{FF2B5EF4-FFF2-40B4-BE49-F238E27FC236}">
                <a16:creationId xmlns:a16="http://schemas.microsoft.com/office/drawing/2014/main" id="{258A37A3-D23D-4CC8-A47F-1A3DF8F4A9F0}"/>
              </a:ext>
            </a:extLst>
          </p:cNvPr>
          <p:cNvSpPr txBox="1"/>
          <p:nvPr/>
        </p:nvSpPr>
        <p:spPr>
          <a:xfrm>
            <a:off x="4289778" y="5285559"/>
            <a:ext cx="4651022" cy="923330"/>
          </a:xfrm>
          <a:prstGeom prst="rect">
            <a:avLst/>
          </a:prstGeom>
          <a:noFill/>
        </p:spPr>
        <p:txBody>
          <a:bodyPr wrap="square">
            <a:spAutoFit/>
          </a:bodyPr>
          <a:lstStyle/>
          <a:p>
            <a:r>
              <a:rPr lang="en-US" dirty="0">
                <a:latin typeface="Segoe Print" panose="02000600000000000000" pitchFamily="2" charset="0"/>
              </a:rPr>
              <a:t>Acceptance and support</a:t>
            </a:r>
          </a:p>
          <a:p>
            <a:r>
              <a:rPr lang="en-US" dirty="0">
                <a:latin typeface="Segoe Print" panose="02000600000000000000" pitchFamily="2" charset="0"/>
              </a:rPr>
              <a:t>Education of those around</a:t>
            </a:r>
          </a:p>
          <a:p>
            <a:r>
              <a:rPr lang="en-US" dirty="0">
                <a:latin typeface="Segoe Print" panose="02000600000000000000" pitchFamily="2" charset="0"/>
              </a:rPr>
              <a:t>Marginalization of deniers and haters</a:t>
            </a:r>
          </a:p>
        </p:txBody>
      </p:sp>
    </p:spTree>
    <p:extLst>
      <p:ext uri="{BB962C8B-B14F-4D97-AF65-F5344CB8AC3E}">
        <p14:creationId xmlns:p14="http://schemas.microsoft.com/office/powerpoint/2010/main" val="234330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build="p"/>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69DEF-2F2C-4041-99DB-4B67049B0220}"/>
              </a:ext>
            </a:extLst>
          </p:cNvPr>
          <p:cNvSpPr>
            <a:spLocks noGrp="1"/>
          </p:cNvSpPr>
          <p:nvPr>
            <p:ph type="title"/>
          </p:nvPr>
        </p:nvSpPr>
        <p:spPr/>
        <p:txBody>
          <a:bodyPr/>
          <a:lstStyle/>
          <a:p>
            <a:r>
              <a:rPr lang="en-GB" dirty="0"/>
              <a:t>A Mothers Story</a:t>
            </a:r>
          </a:p>
        </p:txBody>
      </p:sp>
      <p:sp>
        <p:nvSpPr>
          <p:cNvPr id="5" name="TextBox 4">
            <a:extLst>
              <a:ext uri="{FF2B5EF4-FFF2-40B4-BE49-F238E27FC236}">
                <a16:creationId xmlns:a16="http://schemas.microsoft.com/office/drawing/2014/main" id="{289CA2ED-2044-4186-9C93-71C4EE04677B}"/>
              </a:ext>
            </a:extLst>
          </p:cNvPr>
          <p:cNvSpPr txBox="1"/>
          <p:nvPr/>
        </p:nvSpPr>
        <p:spPr>
          <a:xfrm>
            <a:off x="308517" y="1997288"/>
            <a:ext cx="5615608" cy="3970318"/>
          </a:xfrm>
          <a:prstGeom prst="rect">
            <a:avLst/>
          </a:prstGeom>
          <a:noFill/>
        </p:spPr>
        <p:txBody>
          <a:bodyPr wrap="square">
            <a:spAutoFit/>
          </a:bodyPr>
          <a:lstStyle/>
          <a:p>
            <a:pPr marL="457200">
              <a:spcAft>
                <a:spcPts val="450"/>
              </a:spcAft>
            </a:pPr>
            <a:r>
              <a:rPr lang="en-GB" sz="1400" dirty="0">
                <a:solidFill>
                  <a:srgbClr val="1D2129"/>
                </a:solidFill>
                <a:effectLst/>
                <a:latin typeface="Segoe Print" panose="02000600000000000000" pitchFamily="2" charset="0"/>
                <a:ea typeface="Times New Roman" panose="02020603050405020304" pitchFamily="18" charset="0"/>
                <a:cs typeface="Helvetica" panose="020B0604020202020204" pitchFamily="34" charset="0"/>
              </a:rPr>
              <a:t>My daughter is transgender. In no way does that make her a pervert, a rapist, a paedophile or a threat to anyone else! She’s not a drag queen or a cross dresser, She's not a boy that wants to be a girl. SHE IS A GIRL.</a:t>
            </a:r>
            <a:br>
              <a:rPr lang="en-GB" sz="1400" dirty="0">
                <a:solidFill>
                  <a:srgbClr val="1D2129"/>
                </a:solidFill>
                <a:effectLst/>
                <a:latin typeface="Segoe Print" panose="02000600000000000000" pitchFamily="2" charset="0"/>
                <a:ea typeface="Times New Roman" panose="02020603050405020304" pitchFamily="18" charset="0"/>
                <a:cs typeface="Helvetica" panose="020B0604020202020204" pitchFamily="34" charset="0"/>
              </a:rPr>
            </a:br>
            <a:r>
              <a:rPr lang="en-GB" sz="1400" dirty="0">
                <a:solidFill>
                  <a:srgbClr val="1D2129"/>
                </a:solidFill>
                <a:effectLst/>
                <a:latin typeface="Segoe Print" panose="02000600000000000000" pitchFamily="2" charset="0"/>
                <a:ea typeface="Times New Roman" panose="02020603050405020304" pitchFamily="18" charset="0"/>
                <a:cs typeface="Helvetica" panose="020B0604020202020204" pitchFamily="34" charset="0"/>
              </a:rPr>
              <a:t>I'm tired of the media demonizing transgender people and making them look like a danger to society when in fact it's society that's a danger to them and other LGBTQ+ people! </a:t>
            </a:r>
            <a:br>
              <a:rPr lang="en-GB" sz="1400" dirty="0">
                <a:solidFill>
                  <a:srgbClr val="1D2129"/>
                </a:solidFill>
                <a:effectLst/>
                <a:latin typeface="Segoe Print" panose="02000600000000000000" pitchFamily="2" charset="0"/>
                <a:ea typeface="Times New Roman" panose="02020603050405020304" pitchFamily="18" charset="0"/>
                <a:cs typeface="Helvetica" panose="020B0604020202020204" pitchFamily="34" charset="0"/>
              </a:rPr>
            </a:br>
            <a:r>
              <a:rPr lang="en-GB" sz="1400" dirty="0">
                <a:solidFill>
                  <a:srgbClr val="1D2129"/>
                </a:solidFill>
                <a:effectLst/>
                <a:latin typeface="Segoe Print" panose="02000600000000000000" pitchFamily="2" charset="0"/>
                <a:ea typeface="Times New Roman" panose="02020603050405020304" pitchFamily="18" charset="0"/>
                <a:cs typeface="Helvetica" panose="020B0604020202020204" pitchFamily="34" charset="0"/>
              </a:rPr>
              <a:t>This myth that you can wake up one day and decide to identify as somebody else is just ignorant bullshit. Being transgender is real. It's a long, painful, invasive, difficult, expensive, official process which requires ongoing medical and psychological testing, procedures and official diagnosis. My daughter is human, she's not a fad, she's not a trend, she’s not a freak. She's a real person with real feelings. Ultimately she's just a girl that should be treated like any other girl.</a:t>
            </a:r>
            <a:endParaRPr lang="en-GB" sz="1400" dirty="0">
              <a:effectLst/>
              <a:latin typeface="Segoe Print" panose="02000600000000000000" pitchFamily="2" charset="0"/>
              <a:ea typeface="Times New Roman" panose="02020603050405020304" pitchFamily="18" charset="0"/>
            </a:endParaRPr>
          </a:p>
        </p:txBody>
      </p:sp>
      <p:pic>
        <p:nvPicPr>
          <p:cNvPr id="1028" name="Picture 4" descr="No photo description available.">
            <a:extLst>
              <a:ext uri="{FF2B5EF4-FFF2-40B4-BE49-F238E27FC236}">
                <a16:creationId xmlns:a16="http://schemas.microsoft.com/office/drawing/2014/main" id="{FE54B84B-52F5-4E86-9E60-275E58A936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8678" y="2362099"/>
            <a:ext cx="2430522" cy="3240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228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Ordinary people</a:t>
            </a:r>
          </a:p>
        </p:txBody>
      </p:sp>
      <p:pic>
        <p:nvPicPr>
          <p:cNvPr id="9218" name="Picture 2" descr="https://scontent-lht6-1.xx.fbcdn.net/v/t1.0-9/22154612_1910775325908203_404418407410140009_n.jpg?_nc_cat=101&amp;_nc_ht=scontent-lht6-1.xx&amp;oh=71920aa1d72545d4a3162b8eb56ddcc1&amp;oe=5D29A9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2738" y="3465890"/>
            <a:ext cx="2162169" cy="288289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https://transgendertherapy.co.uk/templates/yootheme/cache/MTI_4796-300x225-f522f8d8.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4"/>
          <a:stretch>
            <a:fillRect/>
          </a:stretch>
        </p:blipFill>
        <p:spPr>
          <a:xfrm>
            <a:off x="460375" y="3040538"/>
            <a:ext cx="1804048" cy="3076424"/>
          </a:xfrm>
          <a:prstGeom prst="rect">
            <a:avLst/>
          </a:prstGeom>
        </p:spPr>
      </p:pic>
      <p:pic>
        <p:nvPicPr>
          <p:cNvPr id="6" name="Picture 5"/>
          <p:cNvPicPr>
            <a:picLocks noChangeAspect="1"/>
          </p:cNvPicPr>
          <p:nvPr/>
        </p:nvPicPr>
        <p:blipFill>
          <a:blip r:embed="rId5"/>
          <a:stretch>
            <a:fillRect/>
          </a:stretch>
        </p:blipFill>
        <p:spPr>
          <a:xfrm>
            <a:off x="1701763" y="1777908"/>
            <a:ext cx="2857500" cy="214312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7741" y="1941800"/>
            <a:ext cx="2054986" cy="2739981"/>
          </a:xfrm>
          <a:prstGeom prst="rect">
            <a:avLst/>
          </a:prstGeom>
        </p:spPr>
      </p:pic>
      <p:pic>
        <p:nvPicPr>
          <p:cNvPr id="1026" name="Picture 2" descr="No photo description available.">
            <a:extLst>
              <a:ext uri="{FF2B5EF4-FFF2-40B4-BE49-F238E27FC236}">
                <a16:creationId xmlns:a16="http://schemas.microsoft.com/office/drawing/2014/main" id="{C97C39C2-8C02-4E19-B3B4-1BA9D6BAB83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1406" b="9175"/>
          <a:stretch/>
        </p:blipFill>
        <p:spPr bwMode="auto">
          <a:xfrm>
            <a:off x="2541601" y="4014147"/>
            <a:ext cx="1740483" cy="17863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outdoors">
            <a:extLst>
              <a:ext uri="{FF2B5EF4-FFF2-40B4-BE49-F238E27FC236}">
                <a16:creationId xmlns:a16="http://schemas.microsoft.com/office/drawing/2014/main" id="{E7A30780-EB8A-4B20-91B8-6D0A92FC998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667" t="20094" r="5709"/>
          <a:stretch/>
        </p:blipFill>
        <p:spPr bwMode="auto">
          <a:xfrm>
            <a:off x="4096260" y="4390655"/>
            <a:ext cx="2013170" cy="2072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66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218"/>
                                        </p:tgtEl>
                                        <p:attrNameLst>
                                          <p:attrName>style.visibility</p:attrName>
                                        </p:attrNameLst>
                                      </p:cBhvr>
                                      <p:to>
                                        <p:strVal val="visible"/>
                                      </p:to>
                                    </p:set>
                                    <p:animEffect transition="in" filter="fade">
                                      <p:cBhvr>
                                        <p:cTn id="16" dur="500"/>
                                        <p:tgtEl>
                                          <p:spTgt spid="921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CD69-BB4E-41CE-8AC7-3C5091E130C9}"/>
              </a:ext>
            </a:extLst>
          </p:cNvPr>
          <p:cNvSpPr>
            <a:spLocks noGrp="1"/>
          </p:cNvSpPr>
          <p:nvPr>
            <p:ph type="title"/>
          </p:nvPr>
        </p:nvSpPr>
        <p:spPr/>
        <p:txBody>
          <a:bodyPr/>
          <a:lstStyle/>
          <a:p>
            <a:r>
              <a:rPr lang="en-GB" dirty="0"/>
              <a:t>Who I seemed to be… </a:t>
            </a:r>
          </a:p>
        </p:txBody>
      </p:sp>
      <p:pic>
        <p:nvPicPr>
          <p:cNvPr id="4" name="Picture 3">
            <a:extLst>
              <a:ext uri="{FF2B5EF4-FFF2-40B4-BE49-F238E27FC236}">
                <a16:creationId xmlns:a16="http://schemas.microsoft.com/office/drawing/2014/main" id="{2DE8BD37-8715-442F-834A-449B61D10B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9284" y="3155324"/>
            <a:ext cx="2603976" cy="3219118"/>
          </a:xfrm>
          <a:prstGeom prst="rect">
            <a:avLst/>
          </a:prstGeom>
        </p:spPr>
      </p:pic>
      <p:pic>
        <p:nvPicPr>
          <p:cNvPr id="5" name="Picture 4">
            <a:extLst>
              <a:ext uri="{FF2B5EF4-FFF2-40B4-BE49-F238E27FC236}">
                <a16:creationId xmlns:a16="http://schemas.microsoft.com/office/drawing/2014/main" id="{36062598-A847-4B6E-8B13-7874BA1E21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4011" y="1497736"/>
            <a:ext cx="2479346" cy="1908773"/>
          </a:xfrm>
          <a:prstGeom prst="rect">
            <a:avLst/>
          </a:prstGeom>
        </p:spPr>
      </p:pic>
      <p:pic>
        <p:nvPicPr>
          <p:cNvPr id="10" name="Picture 2" descr="C:\Users\sm.INCITTECHNOLOGY\Desktop\Pics\Holiday 2014\20140625_133650.jpg">
            <a:extLst>
              <a:ext uri="{FF2B5EF4-FFF2-40B4-BE49-F238E27FC236}">
                <a16:creationId xmlns:a16="http://schemas.microsoft.com/office/drawing/2014/main" id="{691B91C6-5A15-43AD-8E97-1B89A308186F}"/>
              </a:ext>
            </a:extLst>
          </p:cNvPr>
          <p:cNvPicPr>
            <a:picLocks noChangeAspect="1" noChangeArrowheads="1"/>
          </p:cNvPicPr>
          <p:nvPr/>
        </p:nvPicPr>
        <p:blipFill>
          <a:blip r:embed="rId7" cstate="print"/>
          <a:srcRect/>
          <a:stretch>
            <a:fillRect/>
          </a:stretch>
        </p:blipFill>
        <p:spPr bwMode="auto">
          <a:xfrm>
            <a:off x="2178697" y="2146112"/>
            <a:ext cx="2311967" cy="1733976"/>
          </a:xfrm>
          <a:prstGeom prst="rect">
            <a:avLst/>
          </a:prstGeom>
          <a:noFill/>
        </p:spPr>
      </p:pic>
      <p:pic>
        <p:nvPicPr>
          <p:cNvPr id="11" name="Picture 4">
            <a:extLst>
              <a:ext uri="{FF2B5EF4-FFF2-40B4-BE49-F238E27FC236}">
                <a16:creationId xmlns:a16="http://schemas.microsoft.com/office/drawing/2014/main" id="{E66E0542-B076-4419-B0F0-15447353C7FB}"/>
              </a:ext>
            </a:extLst>
          </p:cNvPr>
          <p:cNvPicPr>
            <a:picLocks noGrp="1" noChangeAspect="1" noChangeArrowheads="1"/>
          </p:cNvPicPr>
          <p:nvPr>
            <p:ph idx="1"/>
          </p:nvPr>
        </p:nvPicPr>
        <p:blipFill>
          <a:blip r:embed="rId8" cstate="print"/>
          <a:srcRect/>
          <a:stretch>
            <a:fillRect/>
          </a:stretch>
        </p:blipFill>
        <p:spPr bwMode="auto">
          <a:xfrm>
            <a:off x="469185" y="1460299"/>
            <a:ext cx="2094143" cy="1570608"/>
          </a:xfrm>
          <a:prstGeom prst="rect">
            <a:avLst/>
          </a:prstGeom>
          <a:noFill/>
          <a:ln w="9525">
            <a:noFill/>
            <a:miter lim="800000"/>
            <a:headEnd/>
            <a:tailEnd/>
          </a:ln>
          <a:effectLst/>
        </p:spPr>
      </p:pic>
      <p:pic>
        <p:nvPicPr>
          <p:cNvPr id="7" name="Picture 6">
            <a:extLst>
              <a:ext uri="{FF2B5EF4-FFF2-40B4-BE49-F238E27FC236}">
                <a16:creationId xmlns:a16="http://schemas.microsoft.com/office/drawing/2014/main" id="{EC47F93C-FF13-42D6-BA0B-3419E4CB90B2}"/>
              </a:ext>
            </a:extLst>
          </p:cNvPr>
          <p:cNvPicPr>
            <a:picLocks noChangeAspect="1" noChangeArrowheads="1"/>
          </p:cNvPicPr>
          <p:nvPr/>
        </p:nvPicPr>
        <p:blipFill>
          <a:blip r:embed="rId9" cstate="print"/>
          <a:srcRect/>
          <a:stretch>
            <a:fillRect/>
          </a:stretch>
        </p:blipFill>
        <p:spPr bwMode="auto">
          <a:xfrm>
            <a:off x="651944" y="4829448"/>
            <a:ext cx="1931206" cy="1570608"/>
          </a:xfrm>
          <a:prstGeom prst="rect">
            <a:avLst/>
          </a:prstGeom>
          <a:noFill/>
          <a:ln w="9525">
            <a:noFill/>
            <a:miter lim="800000"/>
            <a:headEnd/>
            <a:tailEnd/>
          </a:ln>
        </p:spPr>
      </p:pic>
      <p:pic>
        <p:nvPicPr>
          <p:cNvPr id="6" name="Picture 5" descr="C:\Users\sm.INCITTECHNOLOGY\Pictures\oliver3.jpg">
            <a:extLst>
              <a:ext uri="{FF2B5EF4-FFF2-40B4-BE49-F238E27FC236}">
                <a16:creationId xmlns:a16="http://schemas.microsoft.com/office/drawing/2014/main" id="{3F3A4DBC-BAA2-4434-888E-1F2251D69EA5}"/>
              </a:ext>
            </a:extLst>
          </p:cNvPr>
          <p:cNvPicPr>
            <a:picLocks noChangeAspect="1" noChangeArrowheads="1"/>
          </p:cNvPicPr>
          <p:nvPr/>
        </p:nvPicPr>
        <p:blipFill>
          <a:blip r:embed="rId10" cstate="print"/>
          <a:srcRect/>
          <a:stretch>
            <a:fillRect/>
          </a:stretch>
        </p:blipFill>
        <p:spPr bwMode="auto">
          <a:xfrm>
            <a:off x="344618" y="3258840"/>
            <a:ext cx="1402239" cy="1570608"/>
          </a:xfrm>
          <a:prstGeom prst="rect">
            <a:avLst/>
          </a:prstGeom>
          <a:noFill/>
        </p:spPr>
      </p:pic>
      <p:pic>
        <p:nvPicPr>
          <p:cNvPr id="12" name="Picture 12" descr="C:\Users\sm.INCITTECHNOLOGY\Pictures\ben_salad.jpg">
            <a:extLst>
              <a:ext uri="{FF2B5EF4-FFF2-40B4-BE49-F238E27FC236}">
                <a16:creationId xmlns:a16="http://schemas.microsoft.com/office/drawing/2014/main" id="{F056D262-710E-46A6-8AB9-A2BC6C57D334}"/>
              </a:ext>
            </a:extLst>
          </p:cNvPr>
          <p:cNvPicPr>
            <a:picLocks noChangeAspect="1" noChangeArrowheads="1"/>
          </p:cNvPicPr>
          <p:nvPr/>
        </p:nvPicPr>
        <p:blipFill>
          <a:blip r:embed="rId11" cstate="print"/>
          <a:srcRect/>
          <a:stretch>
            <a:fillRect/>
          </a:stretch>
        </p:blipFill>
        <p:spPr bwMode="auto">
          <a:xfrm>
            <a:off x="4262057" y="4430109"/>
            <a:ext cx="1479064" cy="1969947"/>
          </a:xfrm>
          <a:prstGeom prst="rect">
            <a:avLst/>
          </a:prstGeom>
          <a:noFill/>
        </p:spPr>
      </p:pic>
      <p:pic>
        <p:nvPicPr>
          <p:cNvPr id="15" name="Picture 14">
            <a:extLst>
              <a:ext uri="{FF2B5EF4-FFF2-40B4-BE49-F238E27FC236}">
                <a16:creationId xmlns:a16="http://schemas.microsoft.com/office/drawing/2014/main" id="{0FE12104-31CC-4C10-89C2-6695B89DE8C7}"/>
              </a:ext>
            </a:extLst>
          </p:cNvPr>
          <p:cNvPicPr>
            <a:picLocks noChangeAspect="1"/>
          </p:cNvPicPr>
          <p:nvPr/>
        </p:nvPicPr>
        <p:blipFill rotWithShape="1">
          <a:blip r:embed="rId12">
            <a:extLst>
              <a:ext uri="{28A0092B-C50C-407E-A947-70E740481C1C}">
                <a14:useLocalDpi xmlns:a14="http://schemas.microsoft.com/office/drawing/2010/main" val="0"/>
              </a:ext>
            </a:extLst>
          </a:blip>
          <a:srcRect l="18539" t="-1" r="8274" b="32757"/>
          <a:stretch/>
        </p:blipFill>
        <p:spPr>
          <a:xfrm>
            <a:off x="2646137" y="3995946"/>
            <a:ext cx="1645966" cy="2080469"/>
          </a:xfrm>
          <a:prstGeom prst="rect">
            <a:avLst/>
          </a:prstGeom>
        </p:spPr>
      </p:pic>
      <p:pic>
        <p:nvPicPr>
          <p:cNvPr id="3" name="HM-050117">
            <a:hlinkClick r:id="" action="ppaction://media"/>
            <a:extLst>
              <a:ext uri="{FF2B5EF4-FFF2-40B4-BE49-F238E27FC236}">
                <a16:creationId xmlns:a16="http://schemas.microsoft.com/office/drawing/2014/main" id="{0E4F0F76-6C04-4F22-BE3D-61E9F4399B4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67675" y="2208440"/>
            <a:ext cx="487363" cy="487363"/>
          </a:xfrm>
          <a:prstGeom prst="rect">
            <a:avLst/>
          </a:prstGeom>
        </p:spPr>
      </p:pic>
    </p:spTree>
    <p:extLst>
      <p:ext uri="{BB962C8B-B14F-4D97-AF65-F5344CB8AC3E}">
        <p14:creationId xmlns:p14="http://schemas.microsoft.com/office/powerpoint/2010/main" val="134517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2000" fill="hold"/>
                                        <p:tgtEl>
                                          <p:spTgt spid="7"/>
                                        </p:tgtEl>
                                        <p:attrNameLst>
                                          <p:attrName>ppt_w</p:attrName>
                                        </p:attrNameLst>
                                      </p:cBhvr>
                                      <p:tavLst>
                                        <p:tav tm="0">
                                          <p:val>
                                            <p:fltVal val="0"/>
                                          </p:val>
                                        </p:tav>
                                        <p:tav tm="100000">
                                          <p:val>
                                            <p:strVal val="#ppt_w"/>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animEffect transition="in" filter="fade">
                                      <p:cBhvr>
                                        <p:cTn id="18" dur="2000"/>
                                        <p:tgtEl>
                                          <p:spTgt spid="7"/>
                                        </p:tgtEl>
                                      </p:cBhvr>
                                    </p:animEffect>
                                  </p:childTnLst>
                                </p:cTn>
                              </p:par>
                            </p:childTnLst>
                          </p:cTn>
                        </p:par>
                        <p:par>
                          <p:cTn id="19" fill="hold">
                            <p:stCondLst>
                              <p:cond delay="2000"/>
                            </p:stCondLst>
                            <p:childTnLst>
                              <p:par>
                                <p:cTn id="20" presetID="53"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2000" fill="hold"/>
                                        <p:tgtEl>
                                          <p:spTgt spid="6"/>
                                        </p:tgtEl>
                                        <p:attrNameLst>
                                          <p:attrName>ppt_w</p:attrName>
                                        </p:attrNameLst>
                                      </p:cBhvr>
                                      <p:tavLst>
                                        <p:tav tm="0">
                                          <p:val>
                                            <p:fltVal val="0"/>
                                          </p:val>
                                        </p:tav>
                                        <p:tav tm="100000">
                                          <p:val>
                                            <p:strVal val="#ppt_w"/>
                                          </p:val>
                                        </p:tav>
                                      </p:tavLst>
                                    </p:anim>
                                    <p:anim calcmode="lin" valueType="num">
                                      <p:cBhvr>
                                        <p:cTn id="23" dur="2000" fill="hold"/>
                                        <p:tgtEl>
                                          <p:spTgt spid="6"/>
                                        </p:tgtEl>
                                        <p:attrNameLst>
                                          <p:attrName>ppt_h</p:attrName>
                                        </p:attrNameLst>
                                      </p:cBhvr>
                                      <p:tavLst>
                                        <p:tav tm="0">
                                          <p:val>
                                            <p:fltVal val="0"/>
                                          </p:val>
                                        </p:tav>
                                        <p:tav tm="100000">
                                          <p:val>
                                            <p:strVal val="#ppt_h"/>
                                          </p:val>
                                        </p:tav>
                                      </p:tavLst>
                                    </p:anim>
                                    <p:animEffect transition="in" filter="fade">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ppt_x</p:attrName>
                                        </p:attrNameLst>
                                      </p:cBhvr>
                                      <p:tavLst>
                                        <p:tav tm="0">
                                          <p:val>
                                            <p:strVal val="#ppt_x-.2"/>
                                          </p:val>
                                        </p:tav>
                                        <p:tav tm="100000">
                                          <p:val>
                                            <p:strVal val="#ppt_x"/>
                                          </p:val>
                                        </p:tav>
                                      </p:tavLst>
                                    </p:anim>
                                    <p:anim calcmode="lin" valueType="num">
                                      <p:cBhvr>
                                        <p:cTn id="3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1"/>
                                        </p:tgtEl>
                                      </p:cBhvr>
                                    </p:animEffect>
                                  </p:childTnLst>
                                </p:cTn>
                              </p:par>
                            </p:childTnLst>
                          </p:cTn>
                        </p:par>
                        <p:par>
                          <p:cTn id="32" fill="hold">
                            <p:stCondLst>
                              <p:cond delay="1000"/>
                            </p:stCondLst>
                            <p:childTnLst>
                              <p:par>
                                <p:cTn id="33" presetID="53"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par>
                          <p:cTn id="45" fill="hold">
                            <p:stCondLst>
                              <p:cond delay="500"/>
                            </p:stCondLst>
                            <p:childTnLst>
                              <p:par>
                                <p:cTn id="46" presetID="16" presetClass="entr" presetSubtype="21"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343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1A53802-1FD2-4009-B187-77B7726F9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221428" y="3451867"/>
            <a:ext cx="3268589" cy="2451442"/>
          </a:xfrm>
          <a:prstGeom prst="rect">
            <a:avLst/>
          </a:prstGeom>
        </p:spPr>
      </p:pic>
      <p:sp>
        <p:nvSpPr>
          <p:cNvPr id="2" name="Title 1">
            <a:extLst>
              <a:ext uri="{FF2B5EF4-FFF2-40B4-BE49-F238E27FC236}">
                <a16:creationId xmlns:a16="http://schemas.microsoft.com/office/drawing/2014/main" id="{9CEBCD69-BB4E-41CE-8AC7-3C5091E130C9}"/>
              </a:ext>
            </a:extLst>
          </p:cNvPr>
          <p:cNvSpPr>
            <a:spLocks noGrp="1"/>
          </p:cNvSpPr>
          <p:nvPr>
            <p:ph type="title"/>
          </p:nvPr>
        </p:nvSpPr>
        <p:spPr/>
        <p:txBody>
          <a:bodyPr/>
          <a:lstStyle/>
          <a:p>
            <a:r>
              <a:rPr lang="en-GB" dirty="0"/>
              <a:t>… But who I really was</a:t>
            </a:r>
          </a:p>
        </p:txBody>
      </p:sp>
      <p:pic>
        <p:nvPicPr>
          <p:cNvPr id="4" name="Picture 3">
            <a:extLst>
              <a:ext uri="{FF2B5EF4-FFF2-40B4-BE49-F238E27FC236}">
                <a16:creationId xmlns:a16="http://schemas.microsoft.com/office/drawing/2014/main" id="{9631A300-91AC-43EB-8AD9-9CA5B38BBF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05" b="28307"/>
          <a:stretch/>
        </p:blipFill>
        <p:spPr>
          <a:xfrm>
            <a:off x="2442384" y="1734653"/>
            <a:ext cx="2404728" cy="2611759"/>
          </a:xfrm>
          <a:prstGeom prst="rect">
            <a:avLst/>
          </a:prstGeom>
        </p:spPr>
      </p:pic>
      <p:pic>
        <p:nvPicPr>
          <p:cNvPr id="5" name="Picture 4" descr="Image may contain: 1 person, smiling, outdoor">
            <a:extLst>
              <a:ext uri="{FF2B5EF4-FFF2-40B4-BE49-F238E27FC236}">
                <a16:creationId xmlns:a16="http://schemas.microsoft.com/office/drawing/2014/main" id="{4A4EF00C-0398-48E3-9413-EA7F6AC97D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9110" y="3652094"/>
            <a:ext cx="2611758" cy="26117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B2EA819-601B-45A9-94A9-B0FEADDEA8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225" y="1481524"/>
            <a:ext cx="2237650" cy="1668914"/>
          </a:xfrm>
          <a:prstGeom prst="rect">
            <a:avLst/>
          </a:prstGeom>
        </p:spPr>
      </p:pic>
      <p:pic>
        <p:nvPicPr>
          <p:cNvPr id="1026" name="Picture 2" descr="Image may contain: 2 people, including Hannah Massie, sky, plant, outdoor and nature">
            <a:extLst>
              <a:ext uri="{FF2B5EF4-FFF2-40B4-BE49-F238E27FC236}">
                <a16:creationId xmlns:a16="http://schemas.microsoft.com/office/drawing/2014/main" id="{B7537EAB-A3F4-4CBC-B46D-4B46F595672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68958" y="4056200"/>
            <a:ext cx="2404728" cy="18035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description available.">
            <a:extLst>
              <a:ext uri="{FF2B5EF4-FFF2-40B4-BE49-F238E27FC236}">
                <a16:creationId xmlns:a16="http://schemas.microsoft.com/office/drawing/2014/main" id="{A3189C82-0418-4CD7-8F42-67268EA61B3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36742" y="2580505"/>
            <a:ext cx="1402033" cy="24925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E9336AA-E0FF-4D76-AA6C-6DA80E1253A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0776"/>
          <a:stretch/>
        </p:blipFill>
        <p:spPr>
          <a:xfrm>
            <a:off x="6374241" y="1481524"/>
            <a:ext cx="1960032" cy="1311610"/>
          </a:xfrm>
          <a:prstGeom prst="rect">
            <a:avLst/>
          </a:prstGeom>
        </p:spPr>
      </p:pic>
      <p:pic>
        <p:nvPicPr>
          <p:cNvPr id="7" name="Picture 6">
            <a:extLst>
              <a:ext uri="{FF2B5EF4-FFF2-40B4-BE49-F238E27FC236}">
                <a16:creationId xmlns:a16="http://schemas.microsoft.com/office/drawing/2014/main" id="{CC080CB2-A69B-42AB-A0A4-CE5A3E325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50995" y="1364597"/>
            <a:ext cx="1715156" cy="2287497"/>
          </a:xfrm>
          <a:prstGeom prst="rect">
            <a:avLst/>
          </a:prstGeom>
        </p:spPr>
      </p:pic>
      <p:pic>
        <p:nvPicPr>
          <p:cNvPr id="3" name="HM-010617">
            <a:hlinkClick r:id="" action="ppaction://media"/>
            <a:extLst>
              <a:ext uri="{FF2B5EF4-FFF2-40B4-BE49-F238E27FC236}">
                <a16:creationId xmlns:a16="http://schemas.microsoft.com/office/drawing/2014/main" id="{495D990A-F5FF-436A-8415-6C7B64BE634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963632" y="5973641"/>
            <a:ext cx="487363" cy="487363"/>
          </a:xfrm>
          <a:prstGeom prst="rect">
            <a:avLst/>
          </a:prstGeom>
        </p:spPr>
      </p:pic>
    </p:spTree>
    <p:extLst>
      <p:ext uri="{BB962C8B-B14F-4D97-AF65-F5344CB8AC3E}">
        <p14:creationId xmlns:p14="http://schemas.microsoft.com/office/powerpoint/2010/main" val="18972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6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And how to treat us?</a:t>
            </a:r>
          </a:p>
        </p:txBody>
      </p:sp>
      <p:sp>
        <p:nvSpPr>
          <p:cNvPr id="3" name="Content Placeholder 2"/>
          <p:cNvSpPr>
            <a:spLocks noGrp="1"/>
          </p:cNvSpPr>
          <p:nvPr>
            <p:ph idx="1"/>
          </p:nvPr>
        </p:nvSpPr>
        <p:spPr>
          <a:xfrm>
            <a:off x="356419" y="1768949"/>
            <a:ext cx="4153437" cy="4396932"/>
          </a:xfrm>
        </p:spPr>
        <p:txBody>
          <a:bodyPr>
            <a:normAutofit fontScale="47500" lnSpcReduction="20000"/>
          </a:bodyPr>
          <a:lstStyle/>
          <a:p>
            <a:r>
              <a:rPr lang="en-GB" dirty="0"/>
              <a:t>Do’s </a:t>
            </a:r>
          </a:p>
          <a:p>
            <a:pPr lvl="1"/>
            <a:r>
              <a:rPr lang="en-GB" dirty="0"/>
              <a:t>Treat us like anyone else of the relevant gender. Treat us normally</a:t>
            </a:r>
          </a:p>
          <a:p>
            <a:pPr lvl="1"/>
            <a:r>
              <a:rPr lang="en-GB" dirty="0"/>
              <a:t>Learn, from trans folks, about what we go through and learn where we are in the process</a:t>
            </a:r>
          </a:p>
          <a:p>
            <a:pPr lvl="1"/>
            <a:r>
              <a:rPr lang="en-GB" dirty="0"/>
              <a:t>Recognise the challenges we face and be understanding. Check we’re getting the support we need… </a:t>
            </a:r>
          </a:p>
          <a:p>
            <a:pPr lvl="1"/>
            <a:r>
              <a:rPr lang="en-GB" dirty="0"/>
              <a:t>Recognise the hate campaigns and be wary to the lies and misinformation they push out.</a:t>
            </a:r>
          </a:p>
          <a:p>
            <a:pPr lvl="1"/>
            <a:r>
              <a:rPr lang="en-GB" dirty="0"/>
              <a:t>Be a proactive ally (call out false propaganda, attend meetings… )</a:t>
            </a:r>
          </a:p>
          <a:p>
            <a:pPr lvl="1"/>
            <a:r>
              <a:rPr lang="en-GB" dirty="0"/>
              <a:t>Keep up  with inclusivity policies and raise any questions</a:t>
            </a:r>
          </a:p>
          <a:p>
            <a:r>
              <a:rPr lang="en-GB" dirty="0"/>
              <a:t>Don’t </a:t>
            </a:r>
          </a:p>
          <a:p>
            <a:pPr lvl="1"/>
            <a:r>
              <a:rPr lang="en-GB" dirty="0"/>
              <a:t>Patronise us or ask personal questions without permission</a:t>
            </a:r>
          </a:p>
          <a:p>
            <a:pPr lvl="1"/>
            <a:r>
              <a:rPr lang="en-GB" dirty="0" err="1"/>
              <a:t>Deadname</a:t>
            </a:r>
            <a:r>
              <a:rPr lang="en-GB" dirty="0"/>
              <a:t> us or refer to our past as if it was something real to us. We’ve only ever been the person we’ve come out as and the previous person was only someone we were forced to try to be.</a:t>
            </a:r>
          </a:p>
        </p:txBody>
      </p:sp>
      <p:pic>
        <p:nvPicPr>
          <p:cNvPr id="4" name="Picture 3">
            <a:extLst>
              <a:ext uri="{FF2B5EF4-FFF2-40B4-BE49-F238E27FC236}">
                <a16:creationId xmlns:a16="http://schemas.microsoft.com/office/drawing/2014/main" id="{55B44752-4589-4CF8-A55C-6CA08FC7E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163" y="2323085"/>
            <a:ext cx="4046738" cy="3355421"/>
          </a:xfrm>
          <a:prstGeom prst="rect">
            <a:avLst/>
          </a:prstGeom>
        </p:spPr>
      </p:pic>
    </p:spTree>
    <p:extLst>
      <p:ext uri="{BB962C8B-B14F-4D97-AF65-F5344CB8AC3E}">
        <p14:creationId xmlns:p14="http://schemas.microsoft.com/office/powerpoint/2010/main" val="389959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1F31-1941-4634-9F95-F0DD029E4F55}"/>
              </a:ext>
            </a:extLst>
          </p:cNvPr>
          <p:cNvSpPr>
            <a:spLocks noGrp="1"/>
          </p:cNvSpPr>
          <p:nvPr>
            <p:ph type="title"/>
          </p:nvPr>
        </p:nvSpPr>
        <p:spPr/>
        <p:txBody>
          <a:bodyPr/>
          <a:lstStyle/>
          <a:p>
            <a:r>
              <a:rPr lang="en-US" dirty="0"/>
              <a:t>Some of the challenges	</a:t>
            </a:r>
            <a:endParaRPr lang="en-GB" dirty="0"/>
          </a:p>
        </p:txBody>
      </p:sp>
      <p:sp>
        <p:nvSpPr>
          <p:cNvPr id="3" name="Content Placeholder 2">
            <a:extLst>
              <a:ext uri="{FF2B5EF4-FFF2-40B4-BE49-F238E27FC236}">
                <a16:creationId xmlns:a16="http://schemas.microsoft.com/office/drawing/2014/main" id="{939C1D5D-F9B6-4C2B-AAE9-ADC92A44F55B}"/>
              </a:ext>
            </a:extLst>
          </p:cNvPr>
          <p:cNvSpPr>
            <a:spLocks noGrp="1"/>
          </p:cNvSpPr>
          <p:nvPr>
            <p:ph idx="1"/>
          </p:nvPr>
        </p:nvSpPr>
        <p:spPr>
          <a:xfrm>
            <a:off x="457201" y="1527350"/>
            <a:ext cx="5969726" cy="4598814"/>
          </a:xfrm>
        </p:spPr>
        <p:txBody>
          <a:bodyPr>
            <a:normAutofit fontScale="85000" lnSpcReduction="10000"/>
          </a:bodyPr>
          <a:lstStyle/>
          <a:p>
            <a:r>
              <a:rPr lang="en-GB" dirty="0"/>
              <a:t>Trans youth</a:t>
            </a:r>
          </a:p>
          <a:p>
            <a:pPr lvl="1"/>
            <a:r>
              <a:rPr lang="en-GB" dirty="0"/>
              <a:t>Family rejection and denial</a:t>
            </a:r>
          </a:p>
          <a:p>
            <a:r>
              <a:rPr lang="en-GB" dirty="0"/>
              <a:t>Families when one parent comes out</a:t>
            </a:r>
          </a:p>
          <a:p>
            <a:pPr lvl="1"/>
            <a:r>
              <a:rPr lang="en-GB" dirty="0"/>
              <a:t>Family split up</a:t>
            </a:r>
          </a:p>
          <a:p>
            <a:pPr lvl="1"/>
            <a:r>
              <a:rPr lang="en-GB" dirty="0"/>
              <a:t>Children open to bullying etc.</a:t>
            </a:r>
          </a:p>
          <a:p>
            <a:pPr lvl="1"/>
            <a:r>
              <a:rPr lang="en-GB" dirty="0"/>
              <a:t>Not a lot of material for children, schools… </a:t>
            </a:r>
          </a:p>
          <a:p>
            <a:r>
              <a:rPr lang="en-GB" dirty="0"/>
              <a:t>Personal Issues</a:t>
            </a:r>
          </a:p>
          <a:p>
            <a:pPr lvl="1"/>
            <a:r>
              <a:rPr lang="en-GB" dirty="0"/>
              <a:t>Loneliness (especially in older age)</a:t>
            </a:r>
          </a:p>
          <a:p>
            <a:pPr lvl="1"/>
            <a:r>
              <a:rPr lang="en-GB" dirty="0"/>
              <a:t>Homeless and work issues</a:t>
            </a:r>
          </a:p>
          <a:p>
            <a:r>
              <a:rPr lang="en-GB" dirty="0"/>
              <a:t>ASD and Trans</a:t>
            </a:r>
          </a:p>
        </p:txBody>
      </p:sp>
      <p:pic>
        <p:nvPicPr>
          <p:cNvPr id="4" name="Picture 3">
            <a:extLst>
              <a:ext uri="{FF2B5EF4-FFF2-40B4-BE49-F238E27FC236}">
                <a16:creationId xmlns:a16="http://schemas.microsoft.com/office/drawing/2014/main" id="{04EFD7B9-2435-4696-800E-7ABBB9128E0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06716" y="3087633"/>
            <a:ext cx="2836582" cy="2006882"/>
          </a:xfrm>
          <a:prstGeom prst="rect">
            <a:avLst/>
          </a:prstGeom>
        </p:spPr>
      </p:pic>
    </p:spTree>
    <p:extLst>
      <p:ext uri="{BB962C8B-B14F-4D97-AF65-F5344CB8AC3E}">
        <p14:creationId xmlns:p14="http://schemas.microsoft.com/office/powerpoint/2010/main" val="820364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7040" y="2114867"/>
            <a:ext cx="8534400" cy="2128838"/>
          </a:xfrm>
        </p:spPr>
        <p:txBody>
          <a:bodyPr>
            <a:normAutofit fontScale="90000"/>
          </a:bodyPr>
          <a:lstStyle/>
          <a:p>
            <a:r>
              <a:rPr lang="en-US" b="1" dirty="0">
                <a:solidFill>
                  <a:schemeClr val="tx1"/>
                </a:solidFill>
                <a:latin typeface="Segoe Print" panose="02000600000000000000" pitchFamily="2" charset="0"/>
              </a:rPr>
              <a:t>To be yourself in a world that is constantly trying to make you something else is the greatest achievement </a:t>
            </a:r>
            <a:br>
              <a:rPr lang="en-US" b="1" dirty="0">
                <a:solidFill>
                  <a:schemeClr val="tx1"/>
                </a:solidFill>
                <a:latin typeface="Segoe Print" panose="02000600000000000000" pitchFamily="2" charset="0"/>
              </a:rPr>
            </a:br>
            <a:endParaRPr lang="en-US" sz="1800" b="1" dirty="0">
              <a:solidFill>
                <a:schemeClr val="tx1"/>
              </a:solidFill>
              <a:latin typeface="Segoe Print" panose="02000600000000000000" pitchFamily="2" charset="0"/>
            </a:endParaRPr>
          </a:p>
        </p:txBody>
      </p:sp>
      <p:sp>
        <p:nvSpPr>
          <p:cNvPr id="3" name="Subtitle 2"/>
          <p:cNvSpPr>
            <a:spLocks noGrp="1"/>
          </p:cNvSpPr>
          <p:nvPr>
            <p:ph type="subTitle" idx="1"/>
          </p:nvPr>
        </p:nvSpPr>
        <p:spPr>
          <a:xfrm>
            <a:off x="1371600" y="4619625"/>
            <a:ext cx="6400800" cy="990600"/>
          </a:xfrm>
        </p:spPr>
        <p:txBody>
          <a:bodyPr>
            <a:normAutofit/>
          </a:bodyPr>
          <a:lstStyle/>
          <a:p>
            <a:r>
              <a:rPr lang="en-US" sz="2400" b="1" dirty="0">
                <a:solidFill>
                  <a:schemeClr val="tx1"/>
                </a:solidFill>
                <a:latin typeface="Segoe Print" panose="02000600000000000000" pitchFamily="2" charset="0"/>
              </a:rPr>
              <a:t>Ralph Waldo Emerson</a:t>
            </a:r>
            <a:endParaRPr lang="en-GB" sz="2400" dirty="0"/>
          </a:p>
        </p:txBody>
      </p:sp>
    </p:spTree>
    <p:extLst>
      <p:ext uri="{BB962C8B-B14F-4D97-AF65-F5344CB8AC3E}">
        <p14:creationId xmlns:p14="http://schemas.microsoft.com/office/powerpoint/2010/main" val="3389238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A6973D-AA1F-4DB2-B059-27CB02DF58BE}"/>
              </a:ext>
            </a:extLst>
          </p:cNvPr>
          <p:cNvSpPr>
            <a:spLocks noGrp="1"/>
          </p:cNvSpPr>
          <p:nvPr>
            <p:ph type="ctrTitle"/>
          </p:nvPr>
        </p:nvSpPr>
        <p:spPr/>
        <p:txBody>
          <a:bodyPr/>
          <a:lstStyle/>
          <a:p>
            <a:r>
              <a:rPr lang="en-GB" dirty="0">
                <a:solidFill>
                  <a:schemeClr val="tx1"/>
                </a:solidFill>
              </a:rPr>
              <a:t>“To live is the rarest thing in the world. Most people exist that is all.”</a:t>
            </a:r>
          </a:p>
        </p:txBody>
      </p:sp>
      <p:sp>
        <p:nvSpPr>
          <p:cNvPr id="5" name="Subtitle 4">
            <a:extLst>
              <a:ext uri="{FF2B5EF4-FFF2-40B4-BE49-F238E27FC236}">
                <a16:creationId xmlns:a16="http://schemas.microsoft.com/office/drawing/2014/main" id="{C2D3AC51-6EB3-461D-865A-E5A48C36EF6F}"/>
              </a:ext>
            </a:extLst>
          </p:cNvPr>
          <p:cNvSpPr>
            <a:spLocks noGrp="1"/>
          </p:cNvSpPr>
          <p:nvPr>
            <p:ph type="subTitle" idx="1"/>
          </p:nvPr>
        </p:nvSpPr>
        <p:spPr/>
        <p:txBody>
          <a:bodyPr/>
          <a:lstStyle/>
          <a:p>
            <a:r>
              <a:rPr lang="en-GB" dirty="0"/>
              <a:t>Oscar Wilde</a:t>
            </a:r>
          </a:p>
        </p:txBody>
      </p:sp>
    </p:spTree>
    <p:extLst>
      <p:ext uri="{BB962C8B-B14F-4D97-AF65-F5344CB8AC3E}">
        <p14:creationId xmlns:p14="http://schemas.microsoft.com/office/powerpoint/2010/main" val="1182332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BBA8-178F-44FA-A493-8A0ED0023076}"/>
              </a:ext>
            </a:extLst>
          </p:cNvPr>
          <p:cNvSpPr>
            <a:spLocks noGrp="1"/>
          </p:cNvSpPr>
          <p:nvPr>
            <p:ph type="title"/>
          </p:nvPr>
        </p:nvSpPr>
        <p:spPr/>
        <p:txBody>
          <a:bodyPr/>
          <a:lstStyle/>
          <a:p>
            <a:r>
              <a:rPr lang="en-GB" dirty="0"/>
              <a:t>Gender is…</a:t>
            </a:r>
          </a:p>
        </p:txBody>
      </p:sp>
      <p:sp>
        <p:nvSpPr>
          <p:cNvPr id="4" name="TextBox 3">
            <a:extLst>
              <a:ext uri="{FF2B5EF4-FFF2-40B4-BE49-F238E27FC236}">
                <a16:creationId xmlns:a16="http://schemas.microsoft.com/office/drawing/2014/main" id="{1FCBC145-F70B-4FC3-9DA8-53E66C44EEF2}"/>
              </a:ext>
            </a:extLst>
          </p:cNvPr>
          <p:cNvSpPr txBox="1"/>
          <p:nvPr/>
        </p:nvSpPr>
        <p:spPr>
          <a:xfrm>
            <a:off x="467544" y="1628568"/>
            <a:ext cx="7877925" cy="830997"/>
          </a:xfrm>
          <a:prstGeom prst="rect">
            <a:avLst/>
          </a:prstGeom>
          <a:solidFill>
            <a:schemeClr val="bg1"/>
          </a:solidFill>
        </p:spPr>
        <p:txBody>
          <a:bodyPr wrap="square" rtlCol="0">
            <a:spAutoFit/>
          </a:bodyPr>
          <a:lstStyle/>
          <a:p>
            <a:r>
              <a:rPr lang="en-US" sz="2400" b="1" dirty="0">
                <a:latin typeface="Segoe Print" panose="02000600000000000000" pitchFamily="2" charset="0"/>
              </a:rPr>
              <a:t>The identity image and associated role </a:t>
            </a:r>
            <a:r>
              <a:rPr lang="en-US" sz="2400" b="1" dirty="0" err="1">
                <a:latin typeface="Segoe Print" panose="02000600000000000000" pitchFamily="2" charset="0"/>
              </a:rPr>
              <a:t>behaviours</a:t>
            </a:r>
            <a:r>
              <a:rPr lang="en-US" sz="2400" b="1" dirty="0">
                <a:latin typeface="Segoe Print" panose="02000600000000000000" pitchFamily="2" charset="0"/>
              </a:rPr>
              <a:t> hardwired into our brains by our biology</a:t>
            </a:r>
            <a:endParaRPr lang="en-GB" sz="2400" b="1" dirty="0">
              <a:latin typeface="Segoe Print" panose="02000600000000000000" pitchFamily="2" charset="0"/>
            </a:endParaRPr>
          </a:p>
        </p:txBody>
      </p:sp>
      <p:pic>
        <p:nvPicPr>
          <p:cNvPr id="11" name="Picture 10">
            <a:extLst>
              <a:ext uri="{FF2B5EF4-FFF2-40B4-BE49-F238E27FC236}">
                <a16:creationId xmlns:a16="http://schemas.microsoft.com/office/drawing/2014/main" id="{DB9E52B2-73DD-4854-B6A9-868C696A55B6}"/>
              </a:ext>
            </a:extLst>
          </p:cNvPr>
          <p:cNvPicPr>
            <a:picLocks noChangeAspect="1"/>
          </p:cNvPicPr>
          <p:nvPr/>
        </p:nvPicPr>
        <p:blipFill>
          <a:blip r:embed="rId2"/>
          <a:stretch>
            <a:fillRect/>
          </a:stretch>
        </p:blipFill>
        <p:spPr>
          <a:xfrm>
            <a:off x="3893454" y="2459565"/>
            <a:ext cx="4359018" cy="3642676"/>
          </a:xfrm>
          <a:prstGeom prst="rect">
            <a:avLst/>
          </a:prstGeom>
        </p:spPr>
      </p:pic>
      <p:pic>
        <p:nvPicPr>
          <p:cNvPr id="12" name="Picture 11">
            <a:extLst>
              <a:ext uri="{FF2B5EF4-FFF2-40B4-BE49-F238E27FC236}">
                <a16:creationId xmlns:a16="http://schemas.microsoft.com/office/drawing/2014/main" id="{AB75513A-16DD-49E1-BE15-CD76CB8F6005}"/>
              </a:ext>
            </a:extLst>
          </p:cNvPr>
          <p:cNvPicPr>
            <a:picLocks noChangeAspect="1"/>
          </p:cNvPicPr>
          <p:nvPr/>
        </p:nvPicPr>
        <p:blipFill>
          <a:blip r:embed="rId3"/>
          <a:stretch>
            <a:fillRect/>
          </a:stretch>
        </p:blipFill>
        <p:spPr>
          <a:xfrm>
            <a:off x="1126031" y="3394656"/>
            <a:ext cx="2108935" cy="1988768"/>
          </a:xfrm>
          <a:prstGeom prst="rect">
            <a:avLst/>
          </a:prstGeom>
        </p:spPr>
      </p:pic>
      <p:sp>
        <p:nvSpPr>
          <p:cNvPr id="6" name="TextBox 5">
            <a:extLst>
              <a:ext uri="{FF2B5EF4-FFF2-40B4-BE49-F238E27FC236}">
                <a16:creationId xmlns:a16="http://schemas.microsoft.com/office/drawing/2014/main" id="{9B2177A1-8C20-4526-9142-C6F860EBBC87}"/>
              </a:ext>
            </a:extLst>
          </p:cNvPr>
          <p:cNvSpPr txBox="1"/>
          <p:nvPr/>
        </p:nvSpPr>
        <p:spPr>
          <a:xfrm>
            <a:off x="560474" y="5297053"/>
            <a:ext cx="2994747" cy="830997"/>
          </a:xfrm>
          <a:prstGeom prst="rect">
            <a:avLst/>
          </a:prstGeom>
          <a:noFill/>
        </p:spPr>
        <p:txBody>
          <a:bodyPr wrap="square" rtlCol="0">
            <a:spAutoFit/>
          </a:bodyPr>
          <a:lstStyle/>
          <a:p>
            <a:pPr algn="ctr"/>
            <a:r>
              <a:rPr lang="en-US" sz="1600" b="1" dirty="0">
                <a:latin typeface="Segoe Print" panose="02000600000000000000" pitchFamily="2" charset="0"/>
              </a:rPr>
              <a:t>‘variant’ boy/girl/mixture/in between</a:t>
            </a:r>
          </a:p>
        </p:txBody>
      </p:sp>
      <p:sp>
        <p:nvSpPr>
          <p:cNvPr id="8" name="TextBox 7">
            <a:extLst>
              <a:ext uri="{FF2B5EF4-FFF2-40B4-BE49-F238E27FC236}">
                <a16:creationId xmlns:a16="http://schemas.microsoft.com/office/drawing/2014/main" id="{97180BFF-A857-453B-BA13-5CCE2EC98F1F}"/>
              </a:ext>
            </a:extLst>
          </p:cNvPr>
          <p:cNvSpPr txBox="1"/>
          <p:nvPr/>
        </p:nvSpPr>
        <p:spPr>
          <a:xfrm>
            <a:off x="683126" y="2598003"/>
            <a:ext cx="2994747" cy="830997"/>
          </a:xfrm>
          <a:prstGeom prst="rect">
            <a:avLst/>
          </a:prstGeom>
          <a:noFill/>
        </p:spPr>
        <p:txBody>
          <a:bodyPr wrap="square" rtlCol="0">
            <a:spAutoFit/>
          </a:bodyPr>
          <a:lstStyle/>
          <a:p>
            <a:pPr algn="ctr"/>
            <a:r>
              <a:rPr lang="en-US" sz="1600" b="1" dirty="0">
                <a:latin typeface="Segoe Print" panose="02000600000000000000" pitchFamily="2" charset="0"/>
              </a:rPr>
              <a:t>Part of vast library of ‘hard coded software’ functions</a:t>
            </a:r>
          </a:p>
        </p:txBody>
      </p:sp>
    </p:spTree>
    <p:extLst>
      <p:ext uri="{BB962C8B-B14F-4D97-AF65-F5344CB8AC3E}">
        <p14:creationId xmlns:p14="http://schemas.microsoft.com/office/powerpoint/2010/main" val="263135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dirty="0">
                <a:solidFill>
                  <a:schemeClr val="tx1"/>
                </a:solidFill>
                <a:latin typeface="Segoe Print" panose="02000600000000000000" pitchFamily="2" charset="0"/>
              </a:rPr>
              <a:t>Thank</a:t>
            </a:r>
            <a:r>
              <a:rPr lang="en-GB" dirty="0">
                <a:solidFill>
                  <a:schemeClr val="tx1"/>
                </a:solidFill>
              </a:rPr>
              <a:t> You </a:t>
            </a:r>
          </a:p>
        </p:txBody>
      </p:sp>
      <p:sp>
        <p:nvSpPr>
          <p:cNvPr id="5" name="Text Placeholder 4"/>
          <p:cNvSpPr>
            <a:spLocks noGrp="1"/>
          </p:cNvSpPr>
          <p:nvPr>
            <p:ph type="subTitle" idx="1"/>
          </p:nvPr>
        </p:nvSpPr>
        <p:spPr/>
        <p:txBody>
          <a:bodyPr/>
          <a:lstStyle/>
          <a:p>
            <a:r>
              <a:rPr lang="en-GB" dirty="0">
                <a:latin typeface="Segoe Print" panose="02000600000000000000" pitchFamily="2" charset="0"/>
              </a:rPr>
              <a:t>Any Questions?</a:t>
            </a:r>
          </a:p>
        </p:txBody>
      </p:sp>
    </p:spTree>
    <p:extLst>
      <p:ext uri="{BB962C8B-B14F-4D97-AF65-F5344CB8AC3E}">
        <p14:creationId xmlns:p14="http://schemas.microsoft.com/office/powerpoint/2010/main" val="3666489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DD76-D65C-4CAB-B0DD-2E81DAC90EEB}"/>
              </a:ext>
            </a:extLst>
          </p:cNvPr>
          <p:cNvSpPr>
            <a:spLocks noGrp="1"/>
          </p:cNvSpPr>
          <p:nvPr>
            <p:ph type="title"/>
          </p:nvPr>
        </p:nvSpPr>
        <p:spPr/>
        <p:txBody>
          <a:bodyPr/>
          <a:lstStyle/>
          <a:p>
            <a:r>
              <a:rPr lang="en-US" dirty="0"/>
              <a:t>Key Points</a:t>
            </a:r>
            <a:endParaRPr lang="en-GB" dirty="0"/>
          </a:p>
        </p:txBody>
      </p:sp>
      <p:sp>
        <p:nvSpPr>
          <p:cNvPr id="3" name="Content Placeholder 2">
            <a:extLst>
              <a:ext uri="{FF2B5EF4-FFF2-40B4-BE49-F238E27FC236}">
                <a16:creationId xmlns:a16="http://schemas.microsoft.com/office/drawing/2014/main" id="{31842003-ADE6-455F-A22A-1EC297983574}"/>
              </a:ext>
            </a:extLst>
          </p:cNvPr>
          <p:cNvSpPr>
            <a:spLocks noGrp="1"/>
          </p:cNvSpPr>
          <p:nvPr>
            <p:ph idx="1"/>
          </p:nvPr>
        </p:nvSpPr>
        <p:spPr>
          <a:xfrm>
            <a:off x="457200" y="1527350"/>
            <a:ext cx="6023113" cy="4674667"/>
          </a:xfrm>
        </p:spPr>
        <p:txBody>
          <a:bodyPr>
            <a:normAutofit lnSpcReduction="10000"/>
          </a:bodyPr>
          <a:lstStyle/>
          <a:p>
            <a:r>
              <a:rPr lang="en-US" dirty="0">
                <a:latin typeface="Segoe Print" panose="02000600000000000000" pitchFamily="2" charset="0"/>
              </a:rPr>
              <a:t>Need to educate the public on being trans</a:t>
            </a:r>
          </a:p>
          <a:p>
            <a:r>
              <a:rPr lang="en-US" dirty="0">
                <a:latin typeface="Segoe Print" panose="02000600000000000000" pitchFamily="2" charset="0"/>
              </a:rPr>
              <a:t>Address the failings in the medical services</a:t>
            </a:r>
          </a:p>
          <a:p>
            <a:r>
              <a:rPr lang="en-US" dirty="0">
                <a:latin typeface="Segoe Print" panose="02000600000000000000" pitchFamily="2" charset="0"/>
              </a:rPr>
              <a:t>Address the legal needs and call out the ideological based transphobia and put it in its rightful place.</a:t>
            </a:r>
          </a:p>
          <a:p>
            <a:endParaRPr lang="en-GB" dirty="0"/>
          </a:p>
        </p:txBody>
      </p:sp>
      <p:pic>
        <p:nvPicPr>
          <p:cNvPr id="3074" name="Picture 2" descr="Key Point Stock Vector Illustration And Royalty Free Key Point Clipart">
            <a:extLst>
              <a:ext uri="{FF2B5EF4-FFF2-40B4-BE49-F238E27FC236}">
                <a16:creationId xmlns:a16="http://schemas.microsoft.com/office/drawing/2014/main" id="{D189C3A9-871E-40BD-BEC3-D0A1CD77E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267526" y="3070922"/>
            <a:ext cx="3254161" cy="2028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1368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36787"/>
            <a:ext cx="7772400" cy="1470025"/>
          </a:xfrm>
        </p:spPr>
        <p:txBody>
          <a:bodyPr/>
          <a:lstStyle/>
          <a:p>
            <a:r>
              <a:rPr lang="en-US" b="1" dirty="0">
                <a:solidFill>
                  <a:schemeClr val="tx1"/>
                </a:solidFill>
                <a:latin typeface="Segoe Print" panose="02000600000000000000" pitchFamily="2" charset="0"/>
              </a:rPr>
              <a:t>The spy who came in from the controlled…</a:t>
            </a:r>
          </a:p>
        </p:txBody>
      </p:sp>
      <p:sp>
        <p:nvSpPr>
          <p:cNvPr id="3" name="Subtitle 2"/>
          <p:cNvSpPr>
            <a:spLocks noGrp="1"/>
          </p:cNvSpPr>
          <p:nvPr>
            <p:ph type="subTitle" idx="1"/>
          </p:nvPr>
        </p:nvSpPr>
        <p:spPr/>
        <p:txBody>
          <a:bodyPr/>
          <a:lstStyle/>
          <a:p>
            <a:r>
              <a:rPr lang="en-GB" dirty="0"/>
              <a:t>Hannah Massie</a:t>
            </a:r>
          </a:p>
        </p:txBody>
      </p:sp>
    </p:spTree>
    <p:extLst>
      <p:ext uri="{BB962C8B-B14F-4D97-AF65-F5344CB8AC3E}">
        <p14:creationId xmlns:p14="http://schemas.microsoft.com/office/powerpoint/2010/main" val="2674952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AAE0-F38B-4AD8-AC2F-50EC4AE8B344}"/>
              </a:ext>
            </a:extLst>
          </p:cNvPr>
          <p:cNvSpPr>
            <a:spLocks noGrp="1"/>
          </p:cNvSpPr>
          <p:nvPr>
            <p:ph type="title"/>
          </p:nvPr>
        </p:nvSpPr>
        <p:spPr/>
        <p:txBody>
          <a:bodyPr/>
          <a:lstStyle/>
          <a:p>
            <a:r>
              <a:rPr lang="en-US"/>
              <a:t>Nature and societies</a:t>
            </a:r>
            <a:endParaRPr lang="en-GB" dirty="0"/>
          </a:p>
        </p:txBody>
      </p:sp>
      <p:pic>
        <p:nvPicPr>
          <p:cNvPr id="1026" name="Picture 2" descr="Free Primates Clipart - Clip Art Pictures - Graphics - Illustrations">
            <a:extLst>
              <a:ext uri="{FF2B5EF4-FFF2-40B4-BE49-F238E27FC236}">
                <a16:creationId xmlns:a16="http://schemas.microsoft.com/office/drawing/2014/main" id="{15FAEADA-649E-4776-B39C-1CB4C4986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955" y="4234072"/>
            <a:ext cx="1631907" cy="16689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rmoset Monkey Clip Art free image">
            <a:extLst>
              <a:ext uri="{FF2B5EF4-FFF2-40B4-BE49-F238E27FC236}">
                <a16:creationId xmlns:a16="http://schemas.microsoft.com/office/drawing/2014/main" id="{99A32B44-ACDC-4E40-825D-C38B40DFA9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738" y="2851915"/>
            <a:ext cx="1289603" cy="19263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703D68B-4E6A-4C17-B6CB-201336C8DEB6}"/>
              </a:ext>
            </a:extLst>
          </p:cNvPr>
          <p:cNvPicPr>
            <a:picLocks noChangeAspect="1"/>
          </p:cNvPicPr>
          <p:nvPr/>
        </p:nvPicPr>
        <p:blipFill>
          <a:blip r:embed="rId5"/>
          <a:stretch>
            <a:fillRect/>
          </a:stretch>
        </p:blipFill>
        <p:spPr>
          <a:xfrm>
            <a:off x="6755955" y="1995304"/>
            <a:ext cx="1190791" cy="1929082"/>
          </a:xfrm>
          <a:prstGeom prst="rect">
            <a:avLst/>
          </a:prstGeom>
        </p:spPr>
      </p:pic>
      <p:sp>
        <p:nvSpPr>
          <p:cNvPr id="12" name="TextBox 11">
            <a:extLst>
              <a:ext uri="{FF2B5EF4-FFF2-40B4-BE49-F238E27FC236}">
                <a16:creationId xmlns:a16="http://schemas.microsoft.com/office/drawing/2014/main" id="{39F3B7E7-D7E6-429C-9B4B-069768EB34FC}"/>
              </a:ext>
            </a:extLst>
          </p:cNvPr>
          <p:cNvSpPr txBox="1"/>
          <p:nvPr/>
        </p:nvSpPr>
        <p:spPr>
          <a:xfrm>
            <a:off x="467544" y="1793501"/>
            <a:ext cx="2173993" cy="461665"/>
          </a:xfrm>
          <a:prstGeom prst="rect">
            <a:avLst/>
          </a:prstGeom>
          <a:noFill/>
        </p:spPr>
        <p:txBody>
          <a:bodyPr wrap="none" rtlCol="0">
            <a:spAutoFit/>
          </a:bodyPr>
          <a:lstStyle/>
          <a:p>
            <a:r>
              <a:rPr lang="en-US" sz="2400" b="1" dirty="0">
                <a:latin typeface="Segoe Print" panose="02000600000000000000" pitchFamily="2" charset="0"/>
              </a:rPr>
              <a:t>Pair bonding</a:t>
            </a:r>
            <a:endParaRPr lang="en-GB" sz="2400" b="1" dirty="0">
              <a:latin typeface="Segoe Print" panose="02000600000000000000" pitchFamily="2" charset="0"/>
            </a:endParaRPr>
          </a:p>
        </p:txBody>
      </p:sp>
      <p:sp>
        <p:nvSpPr>
          <p:cNvPr id="13" name="TextBox 12">
            <a:extLst>
              <a:ext uri="{FF2B5EF4-FFF2-40B4-BE49-F238E27FC236}">
                <a16:creationId xmlns:a16="http://schemas.microsoft.com/office/drawing/2014/main" id="{7119561B-3600-42DD-947B-689DDBE990E7}"/>
              </a:ext>
            </a:extLst>
          </p:cNvPr>
          <p:cNvSpPr txBox="1"/>
          <p:nvPr/>
        </p:nvSpPr>
        <p:spPr>
          <a:xfrm>
            <a:off x="6187815" y="1553987"/>
            <a:ext cx="2105063" cy="461665"/>
          </a:xfrm>
          <a:prstGeom prst="rect">
            <a:avLst/>
          </a:prstGeom>
          <a:noFill/>
        </p:spPr>
        <p:txBody>
          <a:bodyPr wrap="none" rtlCol="0">
            <a:spAutoFit/>
          </a:bodyPr>
          <a:lstStyle/>
          <a:p>
            <a:r>
              <a:rPr lang="en-US" sz="2400" b="1" dirty="0">
                <a:latin typeface="Segoe Print" panose="02000600000000000000" pitchFamily="2" charset="0"/>
              </a:rPr>
              <a:t>Tournament</a:t>
            </a:r>
            <a:endParaRPr lang="en-GB" sz="2400" b="1" dirty="0">
              <a:latin typeface="Segoe Print" panose="02000600000000000000" pitchFamily="2" charset="0"/>
            </a:endParaRPr>
          </a:p>
        </p:txBody>
      </p:sp>
      <p:sp>
        <p:nvSpPr>
          <p:cNvPr id="14" name="TextBox 13">
            <a:extLst>
              <a:ext uri="{FF2B5EF4-FFF2-40B4-BE49-F238E27FC236}">
                <a16:creationId xmlns:a16="http://schemas.microsoft.com/office/drawing/2014/main" id="{E2C2195E-4BEF-41B7-A49F-E2A3A9B3DF27}"/>
              </a:ext>
            </a:extLst>
          </p:cNvPr>
          <p:cNvSpPr txBox="1"/>
          <p:nvPr/>
        </p:nvSpPr>
        <p:spPr>
          <a:xfrm>
            <a:off x="6378715" y="3743154"/>
            <a:ext cx="1919115" cy="461665"/>
          </a:xfrm>
          <a:prstGeom prst="rect">
            <a:avLst/>
          </a:prstGeom>
          <a:noFill/>
        </p:spPr>
        <p:txBody>
          <a:bodyPr wrap="none" rtlCol="0">
            <a:spAutoFit/>
          </a:bodyPr>
          <a:lstStyle/>
          <a:p>
            <a:r>
              <a:rPr lang="en-US" sz="2400" b="1" dirty="0">
                <a:latin typeface="Segoe Print" panose="02000600000000000000" pitchFamily="2" charset="0"/>
              </a:rPr>
              <a:t>Patriarchal</a:t>
            </a:r>
            <a:endParaRPr lang="en-GB" sz="2400" b="1" dirty="0">
              <a:latin typeface="Segoe Print" panose="02000600000000000000" pitchFamily="2" charset="0"/>
            </a:endParaRPr>
          </a:p>
        </p:txBody>
      </p:sp>
      <p:sp>
        <p:nvSpPr>
          <p:cNvPr id="15" name="TextBox 14">
            <a:extLst>
              <a:ext uri="{FF2B5EF4-FFF2-40B4-BE49-F238E27FC236}">
                <a16:creationId xmlns:a16="http://schemas.microsoft.com/office/drawing/2014/main" id="{D312F05C-D26D-4320-946A-A24E9A8F2300}"/>
              </a:ext>
            </a:extLst>
          </p:cNvPr>
          <p:cNvSpPr txBox="1"/>
          <p:nvPr/>
        </p:nvSpPr>
        <p:spPr>
          <a:xfrm>
            <a:off x="6395009" y="6093205"/>
            <a:ext cx="1992853" cy="461665"/>
          </a:xfrm>
          <a:prstGeom prst="rect">
            <a:avLst/>
          </a:prstGeom>
          <a:noFill/>
        </p:spPr>
        <p:txBody>
          <a:bodyPr wrap="none" rtlCol="0">
            <a:spAutoFit/>
          </a:bodyPr>
          <a:lstStyle/>
          <a:p>
            <a:r>
              <a:rPr lang="en-US" sz="2400" b="1" dirty="0">
                <a:latin typeface="Segoe Print" panose="02000600000000000000" pitchFamily="2" charset="0"/>
              </a:rPr>
              <a:t>Matriarchal</a:t>
            </a:r>
            <a:endParaRPr lang="en-GB" sz="2400" b="1" dirty="0">
              <a:latin typeface="Segoe Print" panose="02000600000000000000" pitchFamily="2" charset="0"/>
            </a:endParaRPr>
          </a:p>
        </p:txBody>
      </p:sp>
      <p:pic>
        <p:nvPicPr>
          <p:cNvPr id="1038" name="Picture 14" descr="Human clipart human silhouette, Picture #1376874 human clipart human  silhouette">
            <a:extLst>
              <a:ext uri="{FF2B5EF4-FFF2-40B4-BE49-F238E27FC236}">
                <a16:creationId xmlns:a16="http://schemas.microsoft.com/office/drawing/2014/main" id="{22649359-D807-4891-8E10-5C5E1FDACA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1520" y="2209886"/>
            <a:ext cx="224631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80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38"/>
                                        </p:tgtEl>
                                        <p:attrNameLst>
                                          <p:attrName>style.visibility</p:attrName>
                                        </p:attrNameLst>
                                      </p:cBhvr>
                                      <p:to>
                                        <p:strVal val="visible"/>
                                      </p:to>
                                    </p:set>
                                    <p:animEffect transition="in" filter="barn(inVertical)">
                                      <p:cBhvr>
                                        <p:cTn id="15"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CD69-BB4E-41CE-8AC7-3C5091E130C9}"/>
              </a:ext>
            </a:extLst>
          </p:cNvPr>
          <p:cNvSpPr>
            <a:spLocks noGrp="1"/>
          </p:cNvSpPr>
          <p:nvPr>
            <p:ph type="title"/>
          </p:nvPr>
        </p:nvSpPr>
        <p:spPr/>
        <p:txBody>
          <a:bodyPr/>
          <a:lstStyle/>
          <a:p>
            <a:r>
              <a:rPr lang="en-GB" dirty="0"/>
              <a:t>Observation One</a:t>
            </a:r>
          </a:p>
        </p:txBody>
      </p:sp>
      <p:pic>
        <p:nvPicPr>
          <p:cNvPr id="7" name="Picture 6">
            <a:extLst>
              <a:ext uri="{FF2B5EF4-FFF2-40B4-BE49-F238E27FC236}">
                <a16:creationId xmlns:a16="http://schemas.microsoft.com/office/drawing/2014/main" id="{9DF91284-969B-4CDC-AA67-33A179BF7F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135085"/>
            <a:ext cx="5832492" cy="2023879"/>
          </a:xfrm>
          <a:prstGeom prst="rect">
            <a:avLst/>
          </a:prstGeom>
        </p:spPr>
      </p:pic>
      <p:pic>
        <p:nvPicPr>
          <p:cNvPr id="8" name="Picture 7">
            <a:extLst>
              <a:ext uri="{FF2B5EF4-FFF2-40B4-BE49-F238E27FC236}">
                <a16:creationId xmlns:a16="http://schemas.microsoft.com/office/drawing/2014/main" id="{5F3F8708-12AF-44F3-80FE-64FE3887FACB}"/>
              </a:ext>
            </a:extLst>
          </p:cNvPr>
          <p:cNvPicPr>
            <a:picLocks noChangeAspect="1"/>
          </p:cNvPicPr>
          <p:nvPr/>
        </p:nvPicPr>
        <p:blipFill rotWithShape="1">
          <a:blip r:embed="rId4"/>
          <a:srcRect r="48985" b="-2249"/>
          <a:stretch/>
        </p:blipFill>
        <p:spPr>
          <a:xfrm>
            <a:off x="4177167" y="3429000"/>
            <a:ext cx="1208985" cy="1109815"/>
          </a:xfrm>
          <a:prstGeom prst="rect">
            <a:avLst/>
          </a:prstGeom>
        </p:spPr>
      </p:pic>
      <p:pic>
        <p:nvPicPr>
          <p:cNvPr id="9" name="Picture 8">
            <a:extLst>
              <a:ext uri="{FF2B5EF4-FFF2-40B4-BE49-F238E27FC236}">
                <a16:creationId xmlns:a16="http://schemas.microsoft.com/office/drawing/2014/main" id="{508373FB-463F-4095-9C85-4721D1B9F6A7}"/>
              </a:ext>
            </a:extLst>
          </p:cNvPr>
          <p:cNvPicPr>
            <a:picLocks noChangeAspect="1"/>
          </p:cNvPicPr>
          <p:nvPr/>
        </p:nvPicPr>
        <p:blipFill rotWithShape="1">
          <a:blip r:embed="rId4"/>
          <a:srcRect l="49633" t="-847" r="-648" b="-1403"/>
          <a:stretch/>
        </p:blipFill>
        <p:spPr>
          <a:xfrm>
            <a:off x="1467032" y="3361211"/>
            <a:ext cx="1208985" cy="1109815"/>
          </a:xfrm>
          <a:prstGeom prst="rect">
            <a:avLst/>
          </a:prstGeom>
        </p:spPr>
      </p:pic>
      <p:sp>
        <p:nvSpPr>
          <p:cNvPr id="10" name="TextBox 9">
            <a:extLst>
              <a:ext uri="{FF2B5EF4-FFF2-40B4-BE49-F238E27FC236}">
                <a16:creationId xmlns:a16="http://schemas.microsoft.com/office/drawing/2014/main" id="{DCCFE080-A8CA-404F-ACBC-F17823E29B39}"/>
              </a:ext>
            </a:extLst>
          </p:cNvPr>
          <p:cNvSpPr txBox="1"/>
          <p:nvPr/>
        </p:nvSpPr>
        <p:spPr>
          <a:xfrm>
            <a:off x="388716" y="1523792"/>
            <a:ext cx="5165197" cy="461665"/>
          </a:xfrm>
          <a:prstGeom prst="rect">
            <a:avLst/>
          </a:prstGeom>
          <a:noFill/>
        </p:spPr>
        <p:txBody>
          <a:bodyPr wrap="none" rtlCol="0">
            <a:spAutoFit/>
          </a:bodyPr>
          <a:lstStyle/>
          <a:p>
            <a:r>
              <a:rPr lang="en-US" sz="2400" b="1" dirty="0">
                <a:latin typeface="Segoe Print" panose="02000600000000000000" pitchFamily="2" charset="0"/>
              </a:rPr>
              <a:t>The gendered brain does exist… </a:t>
            </a:r>
            <a:endParaRPr lang="en-GB" sz="2400" b="1" dirty="0">
              <a:latin typeface="Segoe Print" panose="02000600000000000000" pitchFamily="2" charset="0"/>
            </a:endParaRPr>
          </a:p>
        </p:txBody>
      </p:sp>
      <p:sp>
        <p:nvSpPr>
          <p:cNvPr id="11" name="TextBox 10">
            <a:extLst>
              <a:ext uri="{FF2B5EF4-FFF2-40B4-BE49-F238E27FC236}">
                <a16:creationId xmlns:a16="http://schemas.microsoft.com/office/drawing/2014/main" id="{2BBE23EA-B4EC-4DEC-8BED-FC550D220C6F}"/>
              </a:ext>
            </a:extLst>
          </p:cNvPr>
          <p:cNvSpPr txBox="1"/>
          <p:nvPr/>
        </p:nvSpPr>
        <p:spPr>
          <a:xfrm>
            <a:off x="2494423" y="5918718"/>
            <a:ext cx="6649577" cy="461665"/>
          </a:xfrm>
          <a:prstGeom prst="rect">
            <a:avLst/>
          </a:prstGeom>
          <a:noFill/>
        </p:spPr>
        <p:txBody>
          <a:bodyPr wrap="none" rtlCol="0">
            <a:spAutoFit/>
          </a:bodyPr>
          <a:lstStyle/>
          <a:p>
            <a:r>
              <a:rPr lang="en-US" sz="2400" b="1" dirty="0">
                <a:latin typeface="Segoe Print" panose="02000600000000000000" pitchFamily="2" charset="0"/>
              </a:rPr>
              <a:t>…on a spectrum and that’s good not bad!</a:t>
            </a:r>
            <a:endParaRPr lang="en-GB" sz="2400" b="1" dirty="0">
              <a:latin typeface="Segoe Print" panose="02000600000000000000" pitchFamily="2" charset="0"/>
            </a:endParaRPr>
          </a:p>
        </p:txBody>
      </p:sp>
      <p:sp>
        <p:nvSpPr>
          <p:cNvPr id="12" name="TextBox 11">
            <a:extLst>
              <a:ext uri="{FF2B5EF4-FFF2-40B4-BE49-F238E27FC236}">
                <a16:creationId xmlns:a16="http://schemas.microsoft.com/office/drawing/2014/main" id="{FFC8A8B6-7A83-4DEE-915C-F7BA64395A65}"/>
              </a:ext>
            </a:extLst>
          </p:cNvPr>
          <p:cNvSpPr txBox="1"/>
          <p:nvPr/>
        </p:nvSpPr>
        <p:spPr>
          <a:xfrm>
            <a:off x="2249505" y="4923425"/>
            <a:ext cx="2268570" cy="461665"/>
          </a:xfrm>
          <a:prstGeom prst="rect">
            <a:avLst/>
          </a:prstGeom>
          <a:noFill/>
        </p:spPr>
        <p:txBody>
          <a:bodyPr wrap="none" rtlCol="0">
            <a:spAutoFit/>
          </a:bodyPr>
          <a:lstStyle/>
          <a:p>
            <a:r>
              <a:rPr lang="en-US" sz="2400" b="1" dirty="0">
                <a:latin typeface="Segoe Print" panose="02000600000000000000" pitchFamily="2" charset="0"/>
              </a:rPr>
              <a:t>Ethology Plus</a:t>
            </a:r>
            <a:endParaRPr lang="en-GB" sz="2400" b="1" dirty="0">
              <a:latin typeface="Segoe Print" panose="02000600000000000000" pitchFamily="2" charset="0"/>
            </a:endParaRPr>
          </a:p>
        </p:txBody>
      </p:sp>
      <p:pic>
        <p:nvPicPr>
          <p:cNvPr id="13" name="Picture 12">
            <a:extLst>
              <a:ext uri="{FF2B5EF4-FFF2-40B4-BE49-F238E27FC236}">
                <a16:creationId xmlns:a16="http://schemas.microsoft.com/office/drawing/2014/main" id="{FEAA7F4B-AC0E-4238-BD45-B39D2354DB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1676" y="2664924"/>
            <a:ext cx="2767703" cy="2637966"/>
          </a:xfrm>
          <a:prstGeom prst="rect">
            <a:avLst/>
          </a:prstGeom>
        </p:spPr>
      </p:pic>
      <p:sp>
        <p:nvSpPr>
          <p:cNvPr id="14" name="TextBox 13">
            <a:extLst>
              <a:ext uri="{FF2B5EF4-FFF2-40B4-BE49-F238E27FC236}">
                <a16:creationId xmlns:a16="http://schemas.microsoft.com/office/drawing/2014/main" id="{F0039D44-57D6-4213-A0F0-3FA8C94A8BE7}"/>
              </a:ext>
            </a:extLst>
          </p:cNvPr>
          <p:cNvSpPr txBox="1"/>
          <p:nvPr/>
        </p:nvSpPr>
        <p:spPr>
          <a:xfrm>
            <a:off x="1762192" y="2250502"/>
            <a:ext cx="3243196" cy="461665"/>
          </a:xfrm>
          <a:prstGeom prst="rect">
            <a:avLst/>
          </a:prstGeom>
          <a:noFill/>
        </p:spPr>
        <p:txBody>
          <a:bodyPr wrap="none" rtlCol="0">
            <a:spAutoFit/>
          </a:bodyPr>
          <a:lstStyle/>
          <a:p>
            <a:r>
              <a:rPr lang="en-US" sz="2400" b="1" dirty="0">
                <a:latin typeface="Segoe Print" panose="02000600000000000000" pitchFamily="2" charset="0"/>
              </a:rPr>
              <a:t>T          vs         E</a:t>
            </a:r>
            <a:endParaRPr lang="en-GB" sz="2400" b="1" dirty="0">
              <a:latin typeface="Segoe Print" panose="02000600000000000000" pitchFamily="2" charset="0"/>
            </a:endParaRPr>
          </a:p>
        </p:txBody>
      </p:sp>
    </p:spTree>
    <p:extLst>
      <p:ext uri="{BB962C8B-B14F-4D97-AF65-F5344CB8AC3E}">
        <p14:creationId xmlns:p14="http://schemas.microsoft.com/office/powerpoint/2010/main" val="86433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9BCF-25AA-46B6-8881-778D5A3B3A1C}"/>
              </a:ext>
            </a:extLst>
          </p:cNvPr>
          <p:cNvSpPr>
            <a:spLocks noGrp="1"/>
          </p:cNvSpPr>
          <p:nvPr>
            <p:ph type="title"/>
          </p:nvPr>
        </p:nvSpPr>
        <p:spPr/>
        <p:txBody>
          <a:bodyPr/>
          <a:lstStyle/>
          <a:p>
            <a:r>
              <a:rPr lang="en-GB" dirty="0"/>
              <a:t>Observation Two</a:t>
            </a:r>
          </a:p>
        </p:txBody>
      </p:sp>
      <p:pic>
        <p:nvPicPr>
          <p:cNvPr id="4" name="Picture 3">
            <a:extLst>
              <a:ext uri="{FF2B5EF4-FFF2-40B4-BE49-F238E27FC236}">
                <a16:creationId xmlns:a16="http://schemas.microsoft.com/office/drawing/2014/main" id="{2D058B48-9DFB-4176-8ED8-945E0BDAE0A8}"/>
              </a:ext>
            </a:extLst>
          </p:cNvPr>
          <p:cNvPicPr>
            <a:picLocks noChangeAspect="1"/>
          </p:cNvPicPr>
          <p:nvPr/>
        </p:nvPicPr>
        <p:blipFill>
          <a:blip r:embed="rId3"/>
          <a:stretch>
            <a:fillRect/>
          </a:stretch>
        </p:blipFill>
        <p:spPr>
          <a:xfrm>
            <a:off x="1779014" y="4574470"/>
            <a:ext cx="1149874" cy="1541069"/>
          </a:xfrm>
          <a:prstGeom prst="rect">
            <a:avLst/>
          </a:prstGeom>
        </p:spPr>
      </p:pic>
      <p:pic>
        <p:nvPicPr>
          <p:cNvPr id="1034" name="Picture 10" descr="Vogue columnist Paris Lees: I'm the acceptable face of trans — I don't  frighten the horses | News Review | The Sunday Times">
            <a:extLst>
              <a:ext uri="{FF2B5EF4-FFF2-40B4-BE49-F238E27FC236}">
                <a16:creationId xmlns:a16="http://schemas.microsoft.com/office/drawing/2014/main" id="{17ED0CAC-B371-4444-ACB9-3FD05238885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116" r="13066"/>
          <a:stretch/>
        </p:blipFill>
        <p:spPr bwMode="auto">
          <a:xfrm>
            <a:off x="6942062" y="4574476"/>
            <a:ext cx="1748431" cy="15410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t Home(base) With Tom Hardy">
            <a:extLst>
              <a:ext uri="{FF2B5EF4-FFF2-40B4-BE49-F238E27FC236}">
                <a16:creationId xmlns:a16="http://schemas.microsoft.com/office/drawing/2014/main" id="{37088795-B568-4DEE-9CD1-4EE6BAD53A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04" t="14087" r="18341" b="29838"/>
          <a:stretch/>
        </p:blipFill>
        <p:spPr bwMode="auto">
          <a:xfrm>
            <a:off x="400998" y="2334223"/>
            <a:ext cx="1267113" cy="1541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B2CC170-53D3-4B87-9124-CAEEB51419DF}"/>
              </a:ext>
            </a:extLst>
          </p:cNvPr>
          <p:cNvPicPr>
            <a:picLocks noChangeAspect="1"/>
          </p:cNvPicPr>
          <p:nvPr/>
        </p:nvPicPr>
        <p:blipFill rotWithShape="1">
          <a:blip r:embed="rId6"/>
          <a:srcRect l="40404" t="6917" r="13367"/>
          <a:stretch/>
        </p:blipFill>
        <p:spPr>
          <a:xfrm>
            <a:off x="1770737" y="2334225"/>
            <a:ext cx="1149868" cy="1541062"/>
          </a:xfrm>
          <a:prstGeom prst="rect">
            <a:avLst/>
          </a:prstGeom>
        </p:spPr>
      </p:pic>
      <p:cxnSp>
        <p:nvCxnSpPr>
          <p:cNvPr id="5" name="Straight Arrow Connector 4">
            <a:extLst>
              <a:ext uri="{FF2B5EF4-FFF2-40B4-BE49-F238E27FC236}">
                <a16:creationId xmlns:a16="http://schemas.microsoft.com/office/drawing/2014/main" id="{A527D71A-8BA7-4E8A-A6CB-05C3AEFF6DE8}"/>
              </a:ext>
            </a:extLst>
          </p:cNvPr>
          <p:cNvCxnSpPr>
            <a:cxnSpLocks/>
          </p:cNvCxnSpPr>
          <p:nvPr/>
        </p:nvCxnSpPr>
        <p:spPr>
          <a:xfrm flipV="1">
            <a:off x="1779014" y="4289368"/>
            <a:ext cx="6983719" cy="54275"/>
          </a:xfrm>
          <a:prstGeom prst="straightConnector1">
            <a:avLst/>
          </a:prstGeom>
          <a:ln w="63500">
            <a:solidFill>
              <a:schemeClr val="accent1">
                <a:shade val="95000"/>
                <a:satMod val="10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FAF9E3A-65BF-4465-81B7-76CAA625E3CD}"/>
              </a:ext>
            </a:extLst>
          </p:cNvPr>
          <p:cNvCxnSpPr>
            <a:cxnSpLocks/>
          </p:cNvCxnSpPr>
          <p:nvPr/>
        </p:nvCxnSpPr>
        <p:spPr>
          <a:xfrm>
            <a:off x="381267" y="4082327"/>
            <a:ext cx="2539338" cy="0"/>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E53D0203-1D75-45DD-865E-C0B371D03528}"/>
              </a:ext>
            </a:extLst>
          </p:cNvPr>
          <p:cNvSpPr>
            <a:spLocks noGrp="1"/>
          </p:cNvSpPr>
          <p:nvPr>
            <p:ph idx="1"/>
          </p:nvPr>
        </p:nvSpPr>
        <p:spPr>
          <a:xfrm>
            <a:off x="3400228" y="2568632"/>
            <a:ext cx="3541834" cy="953838"/>
          </a:xfrm>
        </p:spPr>
        <p:txBody>
          <a:bodyPr>
            <a:noAutofit/>
          </a:bodyPr>
          <a:lstStyle/>
          <a:p>
            <a:pPr marL="0" indent="0">
              <a:buNone/>
            </a:pPr>
            <a:r>
              <a:rPr lang="en-US" sz="2000" dirty="0">
                <a:latin typeface="Segoe Print" panose="02000600000000000000" pitchFamily="2" charset="0"/>
              </a:rPr>
              <a:t>… but strength gained from conformity</a:t>
            </a:r>
          </a:p>
          <a:p>
            <a:endParaRPr lang="en-GB" sz="2000" dirty="0">
              <a:latin typeface="Segoe Print" panose="02000600000000000000" pitchFamily="2" charset="0"/>
            </a:endParaRPr>
          </a:p>
        </p:txBody>
      </p:sp>
      <p:sp>
        <p:nvSpPr>
          <p:cNvPr id="13" name="TextBox 12">
            <a:extLst>
              <a:ext uri="{FF2B5EF4-FFF2-40B4-BE49-F238E27FC236}">
                <a16:creationId xmlns:a16="http://schemas.microsoft.com/office/drawing/2014/main" id="{56BA7475-FC77-4408-AF35-FEC06ED2A9FD}"/>
              </a:ext>
            </a:extLst>
          </p:cNvPr>
          <p:cNvSpPr txBox="1"/>
          <p:nvPr/>
        </p:nvSpPr>
        <p:spPr>
          <a:xfrm>
            <a:off x="381267" y="4157207"/>
            <a:ext cx="901209" cy="461665"/>
          </a:xfrm>
          <a:prstGeom prst="rect">
            <a:avLst/>
          </a:prstGeom>
          <a:noFill/>
        </p:spPr>
        <p:txBody>
          <a:bodyPr wrap="none" rtlCol="0">
            <a:spAutoFit/>
          </a:bodyPr>
          <a:lstStyle/>
          <a:p>
            <a:r>
              <a:rPr lang="en-US" sz="2400" b="1" dirty="0">
                <a:latin typeface="Segoe Print" panose="02000600000000000000" pitchFamily="2" charset="0"/>
              </a:rPr>
              <a:t>Male</a:t>
            </a:r>
            <a:endParaRPr lang="en-GB" sz="2400" b="1" dirty="0">
              <a:latin typeface="Segoe Print" panose="02000600000000000000" pitchFamily="2" charset="0"/>
            </a:endParaRPr>
          </a:p>
        </p:txBody>
      </p:sp>
      <p:sp>
        <p:nvSpPr>
          <p:cNvPr id="14" name="TextBox 13">
            <a:extLst>
              <a:ext uri="{FF2B5EF4-FFF2-40B4-BE49-F238E27FC236}">
                <a16:creationId xmlns:a16="http://schemas.microsoft.com/office/drawing/2014/main" id="{50F8FBCF-AF47-4AF8-8292-0543DE2FA06E}"/>
              </a:ext>
            </a:extLst>
          </p:cNvPr>
          <p:cNvSpPr txBox="1"/>
          <p:nvPr/>
        </p:nvSpPr>
        <p:spPr>
          <a:xfrm>
            <a:off x="7561453" y="3695542"/>
            <a:ext cx="1258678" cy="461665"/>
          </a:xfrm>
          <a:prstGeom prst="rect">
            <a:avLst/>
          </a:prstGeom>
          <a:noFill/>
        </p:spPr>
        <p:txBody>
          <a:bodyPr wrap="none" rtlCol="0">
            <a:spAutoFit/>
          </a:bodyPr>
          <a:lstStyle/>
          <a:p>
            <a:r>
              <a:rPr lang="en-US" sz="2400" b="1" dirty="0">
                <a:latin typeface="Segoe Print" panose="02000600000000000000" pitchFamily="2" charset="0"/>
              </a:rPr>
              <a:t>Female</a:t>
            </a:r>
            <a:endParaRPr lang="en-GB" sz="2400" b="1" dirty="0">
              <a:latin typeface="Segoe Print" panose="02000600000000000000" pitchFamily="2" charset="0"/>
            </a:endParaRPr>
          </a:p>
        </p:txBody>
      </p:sp>
      <p:sp>
        <p:nvSpPr>
          <p:cNvPr id="16" name="TextBox 15">
            <a:extLst>
              <a:ext uri="{FF2B5EF4-FFF2-40B4-BE49-F238E27FC236}">
                <a16:creationId xmlns:a16="http://schemas.microsoft.com/office/drawing/2014/main" id="{0ECF4CA2-46CC-4175-A398-CE5F5118ABB2}"/>
              </a:ext>
            </a:extLst>
          </p:cNvPr>
          <p:cNvSpPr txBox="1"/>
          <p:nvPr/>
        </p:nvSpPr>
        <p:spPr>
          <a:xfrm>
            <a:off x="400998" y="1461476"/>
            <a:ext cx="3467616" cy="461665"/>
          </a:xfrm>
          <a:prstGeom prst="rect">
            <a:avLst/>
          </a:prstGeom>
          <a:noFill/>
        </p:spPr>
        <p:txBody>
          <a:bodyPr wrap="none" rtlCol="0">
            <a:spAutoFit/>
          </a:bodyPr>
          <a:lstStyle/>
          <a:p>
            <a:r>
              <a:rPr lang="en-US" sz="2400" b="1" dirty="0">
                <a:latin typeface="Segoe Print" panose="02000600000000000000" pitchFamily="2" charset="0"/>
              </a:rPr>
              <a:t>The Gender Dynamic</a:t>
            </a:r>
            <a:endParaRPr lang="en-GB" sz="2400" b="1" dirty="0">
              <a:latin typeface="Segoe Print" panose="02000600000000000000" pitchFamily="2" charset="0"/>
            </a:endParaRPr>
          </a:p>
        </p:txBody>
      </p:sp>
      <p:sp>
        <p:nvSpPr>
          <p:cNvPr id="17" name="Content Placeholder 2">
            <a:extLst>
              <a:ext uri="{FF2B5EF4-FFF2-40B4-BE49-F238E27FC236}">
                <a16:creationId xmlns:a16="http://schemas.microsoft.com/office/drawing/2014/main" id="{119F0491-7892-4D41-A78E-56ADA2EB2412}"/>
              </a:ext>
            </a:extLst>
          </p:cNvPr>
          <p:cNvSpPr txBox="1">
            <a:spLocks/>
          </p:cNvSpPr>
          <p:nvPr/>
        </p:nvSpPr>
        <p:spPr>
          <a:xfrm>
            <a:off x="3069565" y="4955336"/>
            <a:ext cx="4085711" cy="8823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latin typeface="Segoe Print" panose="02000600000000000000" pitchFamily="2" charset="0"/>
              </a:rPr>
              <a:t>Considerably larger range of expression for women…. </a:t>
            </a:r>
          </a:p>
          <a:p>
            <a:pPr marL="0" indent="0">
              <a:buNone/>
            </a:pPr>
            <a:endParaRPr lang="en-GB" sz="2000" dirty="0">
              <a:latin typeface="Segoe Print" panose="02000600000000000000" pitchFamily="2" charset="0"/>
            </a:endParaRPr>
          </a:p>
        </p:txBody>
      </p:sp>
      <p:cxnSp>
        <p:nvCxnSpPr>
          <p:cNvPr id="18" name="Straight Arrow Connector 17">
            <a:extLst>
              <a:ext uri="{FF2B5EF4-FFF2-40B4-BE49-F238E27FC236}">
                <a16:creationId xmlns:a16="http://schemas.microsoft.com/office/drawing/2014/main" id="{F87CFF9A-E3EA-486B-800D-094727228AA7}"/>
              </a:ext>
            </a:extLst>
          </p:cNvPr>
          <p:cNvCxnSpPr>
            <a:cxnSpLocks/>
          </p:cNvCxnSpPr>
          <p:nvPr/>
        </p:nvCxnSpPr>
        <p:spPr>
          <a:xfrm>
            <a:off x="3069565" y="4082327"/>
            <a:ext cx="2539338" cy="0"/>
          </a:xfrm>
          <a:prstGeom prst="straightConnector1">
            <a:avLst/>
          </a:prstGeom>
          <a:ln w="63500">
            <a:prstDash val="dash"/>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97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500"/>
                                        <p:tgtEl>
                                          <p:spTgt spid="1038"/>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fade">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P spid="14" grpId="0"/>
      <p:bldP spid="17"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296FF-3BAF-46F8-85BB-80E71BB3D4A2}"/>
              </a:ext>
            </a:extLst>
          </p:cNvPr>
          <p:cNvSpPr>
            <a:spLocks noGrp="1"/>
          </p:cNvSpPr>
          <p:nvPr>
            <p:ph type="title"/>
          </p:nvPr>
        </p:nvSpPr>
        <p:spPr/>
        <p:txBody>
          <a:bodyPr/>
          <a:lstStyle/>
          <a:p>
            <a:r>
              <a:rPr lang="en-GB" dirty="0"/>
              <a:t>Observation Three</a:t>
            </a:r>
          </a:p>
        </p:txBody>
      </p:sp>
      <p:sp>
        <p:nvSpPr>
          <p:cNvPr id="5" name="TextBox 4">
            <a:extLst>
              <a:ext uri="{FF2B5EF4-FFF2-40B4-BE49-F238E27FC236}">
                <a16:creationId xmlns:a16="http://schemas.microsoft.com/office/drawing/2014/main" id="{E50A51EF-8F0B-4DAD-AA4C-1DBA6A3785FA}"/>
              </a:ext>
            </a:extLst>
          </p:cNvPr>
          <p:cNvSpPr txBox="1"/>
          <p:nvPr/>
        </p:nvSpPr>
        <p:spPr>
          <a:xfrm>
            <a:off x="388716" y="1523792"/>
            <a:ext cx="5365571" cy="461665"/>
          </a:xfrm>
          <a:prstGeom prst="rect">
            <a:avLst/>
          </a:prstGeom>
          <a:noFill/>
        </p:spPr>
        <p:txBody>
          <a:bodyPr wrap="none" rtlCol="0">
            <a:spAutoFit/>
          </a:bodyPr>
          <a:lstStyle/>
          <a:p>
            <a:r>
              <a:rPr lang="en-US" sz="2400" b="1" dirty="0">
                <a:latin typeface="Segoe Print" panose="02000600000000000000" pitchFamily="2" charset="0"/>
              </a:rPr>
              <a:t>A lot of sexism goes unnoticed … </a:t>
            </a:r>
            <a:endParaRPr lang="en-GB" sz="2400" b="1" dirty="0">
              <a:latin typeface="Segoe Print" panose="02000600000000000000" pitchFamily="2" charset="0"/>
            </a:endParaRPr>
          </a:p>
        </p:txBody>
      </p:sp>
      <p:sp>
        <p:nvSpPr>
          <p:cNvPr id="6" name="TextBox 5">
            <a:extLst>
              <a:ext uri="{FF2B5EF4-FFF2-40B4-BE49-F238E27FC236}">
                <a16:creationId xmlns:a16="http://schemas.microsoft.com/office/drawing/2014/main" id="{6C8B5B0C-54A5-4B32-B36D-57C57B7533D4}"/>
              </a:ext>
            </a:extLst>
          </p:cNvPr>
          <p:cNvSpPr txBox="1"/>
          <p:nvPr/>
        </p:nvSpPr>
        <p:spPr>
          <a:xfrm>
            <a:off x="3071501" y="5918718"/>
            <a:ext cx="5718232" cy="461665"/>
          </a:xfrm>
          <a:prstGeom prst="rect">
            <a:avLst/>
          </a:prstGeom>
          <a:noFill/>
        </p:spPr>
        <p:txBody>
          <a:bodyPr wrap="none" rtlCol="0">
            <a:spAutoFit/>
          </a:bodyPr>
          <a:lstStyle/>
          <a:p>
            <a:r>
              <a:rPr lang="en-US" sz="2400" b="1" dirty="0">
                <a:latin typeface="Segoe Print" panose="02000600000000000000" pitchFamily="2" charset="0"/>
              </a:rPr>
              <a:t>…because it is small and </a:t>
            </a:r>
            <a:r>
              <a:rPr lang="en-US" sz="2400" b="1" dirty="0" err="1">
                <a:latin typeface="Segoe Print" panose="02000600000000000000" pitchFamily="2" charset="0"/>
              </a:rPr>
              <a:t>normalised</a:t>
            </a:r>
            <a:endParaRPr lang="en-GB" sz="2400" b="1" dirty="0">
              <a:latin typeface="Segoe Print" panose="02000600000000000000" pitchFamily="2" charset="0"/>
            </a:endParaRPr>
          </a:p>
        </p:txBody>
      </p:sp>
      <p:pic>
        <p:nvPicPr>
          <p:cNvPr id="1028" name="Picture 4" descr="Giving Up Seat On The Train - Giving Seat To Elderly | Transparent PNG  Download #4615555 - Vippng">
            <a:extLst>
              <a:ext uri="{FF2B5EF4-FFF2-40B4-BE49-F238E27FC236}">
                <a16:creationId xmlns:a16="http://schemas.microsoft.com/office/drawing/2014/main" id="{8CBF86A5-C94C-4D55-9084-292DEED153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2380" y="2688650"/>
            <a:ext cx="3525227" cy="29542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tomer Paying Credit Card Restaurant Stock Illustrations – 136 Customer  Paying Credit Card Restaurant Stock Illustrations, Vectors &amp; Clipart -  Dreamstime">
            <a:extLst>
              <a:ext uri="{FF2B5EF4-FFF2-40B4-BE49-F238E27FC236}">
                <a16:creationId xmlns:a16="http://schemas.microsoft.com/office/drawing/2014/main" id="{41B10335-6386-4196-8777-1FDE2B5501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57" t="8523" r="8323" b="10258"/>
          <a:stretch/>
        </p:blipFill>
        <p:spPr bwMode="auto">
          <a:xfrm>
            <a:off x="1096336" y="2505357"/>
            <a:ext cx="2831506" cy="2893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9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4"/>
                                        </p:tgtEl>
                                        <p:attrNameLst>
                                          <p:attrName>style.visibility</p:attrName>
                                        </p:attrNameLst>
                                      </p:cBhvr>
                                      <p:to>
                                        <p:strVal val="visible"/>
                                      </p:to>
                                    </p:set>
                                    <p:animEffect transition="in" filter="fade">
                                      <p:cBhvr>
                                        <p:cTn id="12" dur="500"/>
                                        <p:tgtEl>
                                          <p:spTgt spid="10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7D088-32CF-43F5-9DD0-B11FD684D5F2}"/>
              </a:ext>
            </a:extLst>
          </p:cNvPr>
          <p:cNvSpPr>
            <a:spLocks noGrp="1"/>
          </p:cNvSpPr>
          <p:nvPr>
            <p:ph type="title"/>
          </p:nvPr>
        </p:nvSpPr>
        <p:spPr/>
        <p:txBody>
          <a:bodyPr/>
          <a:lstStyle/>
          <a:p>
            <a:r>
              <a:rPr lang="en-GB" dirty="0"/>
              <a:t>Observation Four</a:t>
            </a:r>
          </a:p>
        </p:txBody>
      </p:sp>
      <p:pic>
        <p:nvPicPr>
          <p:cNvPr id="5" name="Picture 4">
            <a:extLst>
              <a:ext uri="{FF2B5EF4-FFF2-40B4-BE49-F238E27FC236}">
                <a16:creationId xmlns:a16="http://schemas.microsoft.com/office/drawing/2014/main" id="{7DEFA66B-110F-4941-9512-AA60B4CE53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157"/>
          <a:stretch/>
        </p:blipFill>
        <p:spPr>
          <a:xfrm>
            <a:off x="737269" y="1927939"/>
            <a:ext cx="2514600" cy="2284325"/>
          </a:xfrm>
          <a:prstGeom prst="rect">
            <a:avLst/>
          </a:prstGeom>
        </p:spPr>
      </p:pic>
      <p:pic>
        <p:nvPicPr>
          <p:cNvPr id="7" name="Picture 6">
            <a:extLst>
              <a:ext uri="{FF2B5EF4-FFF2-40B4-BE49-F238E27FC236}">
                <a16:creationId xmlns:a16="http://schemas.microsoft.com/office/drawing/2014/main" id="{92836E0B-15E9-4B29-BBE4-79BABFDA21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3666" y="3514491"/>
            <a:ext cx="3374967" cy="2357421"/>
          </a:xfrm>
          <a:prstGeom prst="rect">
            <a:avLst/>
          </a:prstGeom>
        </p:spPr>
      </p:pic>
      <p:sp>
        <p:nvSpPr>
          <p:cNvPr id="6" name="TextBox 5">
            <a:extLst>
              <a:ext uri="{FF2B5EF4-FFF2-40B4-BE49-F238E27FC236}">
                <a16:creationId xmlns:a16="http://schemas.microsoft.com/office/drawing/2014/main" id="{87BFB320-8D68-4107-857F-EED8B8284E92}"/>
              </a:ext>
            </a:extLst>
          </p:cNvPr>
          <p:cNvSpPr txBox="1"/>
          <p:nvPr/>
        </p:nvSpPr>
        <p:spPr>
          <a:xfrm>
            <a:off x="400998" y="1461476"/>
            <a:ext cx="6367449" cy="461665"/>
          </a:xfrm>
          <a:prstGeom prst="rect">
            <a:avLst/>
          </a:prstGeom>
          <a:noFill/>
        </p:spPr>
        <p:txBody>
          <a:bodyPr wrap="none" rtlCol="0">
            <a:spAutoFit/>
          </a:bodyPr>
          <a:lstStyle/>
          <a:p>
            <a:r>
              <a:rPr lang="en-US" sz="2400" b="1" dirty="0">
                <a:latin typeface="Segoe Print" panose="02000600000000000000" pitchFamily="2" charset="0"/>
              </a:rPr>
              <a:t>Still a long way to go in the workplace </a:t>
            </a:r>
            <a:endParaRPr lang="en-GB" sz="2400" b="1" dirty="0">
              <a:latin typeface="Segoe Print" panose="02000600000000000000" pitchFamily="2" charset="0"/>
            </a:endParaRPr>
          </a:p>
        </p:txBody>
      </p:sp>
      <p:sp>
        <p:nvSpPr>
          <p:cNvPr id="9" name="Content Placeholder 2">
            <a:extLst>
              <a:ext uri="{FF2B5EF4-FFF2-40B4-BE49-F238E27FC236}">
                <a16:creationId xmlns:a16="http://schemas.microsoft.com/office/drawing/2014/main" id="{69D3DFD2-AFE3-4601-96CB-2839BA58D257}"/>
              </a:ext>
            </a:extLst>
          </p:cNvPr>
          <p:cNvSpPr>
            <a:spLocks noGrp="1"/>
          </p:cNvSpPr>
          <p:nvPr>
            <p:ph idx="1"/>
          </p:nvPr>
        </p:nvSpPr>
        <p:spPr>
          <a:xfrm>
            <a:off x="3770335" y="2230335"/>
            <a:ext cx="4413736" cy="1284156"/>
          </a:xfrm>
        </p:spPr>
        <p:txBody>
          <a:bodyPr>
            <a:noAutofit/>
          </a:bodyPr>
          <a:lstStyle/>
          <a:p>
            <a:pPr marL="0" indent="0">
              <a:buNone/>
            </a:pPr>
            <a:r>
              <a:rPr lang="en-US" sz="2000" dirty="0">
                <a:latin typeface="Segoe Print" panose="02000600000000000000" pitchFamily="2" charset="0"/>
              </a:rPr>
              <a:t>We expose prejudices that underlies implicit discrimination, especially the being less capable/valuable…</a:t>
            </a:r>
            <a:endParaRPr lang="en-GB" sz="2000" dirty="0">
              <a:latin typeface="Segoe Print" panose="02000600000000000000" pitchFamily="2" charset="0"/>
            </a:endParaRPr>
          </a:p>
        </p:txBody>
      </p:sp>
      <p:sp>
        <p:nvSpPr>
          <p:cNvPr id="10" name="Content Placeholder 2">
            <a:extLst>
              <a:ext uri="{FF2B5EF4-FFF2-40B4-BE49-F238E27FC236}">
                <a16:creationId xmlns:a16="http://schemas.microsoft.com/office/drawing/2014/main" id="{87C45BFF-1C4A-4D39-9C4D-89D45B49F122}"/>
              </a:ext>
            </a:extLst>
          </p:cNvPr>
          <p:cNvSpPr txBox="1">
            <a:spLocks/>
          </p:cNvSpPr>
          <p:nvPr/>
        </p:nvSpPr>
        <p:spPr>
          <a:xfrm>
            <a:off x="2662665" y="4133019"/>
            <a:ext cx="2514600" cy="164037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latin typeface="Segoe Print" panose="02000600000000000000" pitchFamily="2" charset="0"/>
              </a:rPr>
              <a:t>But on the plus side we can exploit these to our advantage …. Play the egos!</a:t>
            </a:r>
          </a:p>
          <a:p>
            <a:pPr marL="0" indent="0">
              <a:buNone/>
            </a:pPr>
            <a:endParaRPr lang="en-GB" sz="2000" dirty="0">
              <a:latin typeface="Segoe Print" panose="02000600000000000000" pitchFamily="2" charset="0"/>
            </a:endParaRPr>
          </a:p>
        </p:txBody>
      </p:sp>
      <p:sp>
        <p:nvSpPr>
          <p:cNvPr id="8" name="TextBox 7">
            <a:extLst>
              <a:ext uri="{FF2B5EF4-FFF2-40B4-BE49-F238E27FC236}">
                <a16:creationId xmlns:a16="http://schemas.microsoft.com/office/drawing/2014/main" id="{AC32F46E-A64F-475C-B2BB-CE1577273ABB}"/>
              </a:ext>
            </a:extLst>
          </p:cNvPr>
          <p:cNvSpPr txBox="1"/>
          <p:nvPr/>
        </p:nvSpPr>
        <p:spPr>
          <a:xfrm>
            <a:off x="1662672" y="5949741"/>
            <a:ext cx="7421988" cy="461665"/>
          </a:xfrm>
          <a:prstGeom prst="rect">
            <a:avLst/>
          </a:prstGeom>
          <a:noFill/>
        </p:spPr>
        <p:txBody>
          <a:bodyPr wrap="square" rtlCol="0">
            <a:spAutoFit/>
          </a:bodyPr>
          <a:lstStyle/>
          <a:p>
            <a:r>
              <a:rPr lang="en-US" sz="2400" b="1" dirty="0">
                <a:latin typeface="Segoe Print" panose="02000600000000000000" pitchFamily="2" charset="0"/>
              </a:rPr>
              <a:t>Despite the training and inclusivity statements</a:t>
            </a:r>
            <a:endParaRPr lang="en-GB" sz="2400" b="1" dirty="0">
              <a:latin typeface="Segoe Print" panose="02000600000000000000" pitchFamily="2" charset="0"/>
            </a:endParaRPr>
          </a:p>
        </p:txBody>
      </p:sp>
      <p:pic>
        <p:nvPicPr>
          <p:cNvPr id="2050" name="Picture 2">
            <a:extLst>
              <a:ext uri="{FF2B5EF4-FFF2-40B4-BE49-F238E27FC236}">
                <a16:creationId xmlns:a16="http://schemas.microsoft.com/office/drawing/2014/main" id="{13529443-FEF9-4108-B3AC-FB177BBD62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856" t="13578" r="26891" b="-1"/>
          <a:stretch/>
        </p:blipFill>
        <p:spPr bwMode="auto">
          <a:xfrm flipH="1">
            <a:off x="603040" y="4133020"/>
            <a:ext cx="1195128" cy="1640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36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E9A40-A8FD-4E8D-BB00-9FA18A5F404E}"/>
              </a:ext>
            </a:extLst>
          </p:cNvPr>
          <p:cNvSpPr>
            <a:spLocks noGrp="1"/>
          </p:cNvSpPr>
          <p:nvPr>
            <p:ph type="title"/>
          </p:nvPr>
        </p:nvSpPr>
        <p:spPr/>
        <p:txBody>
          <a:bodyPr/>
          <a:lstStyle/>
          <a:p>
            <a:r>
              <a:rPr lang="en-GB" dirty="0"/>
              <a:t>Observation Five</a:t>
            </a:r>
          </a:p>
        </p:txBody>
      </p:sp>
      <p:sp>
        <p:nvSpPr>
          <p:cNvPr id="6" name="TextBox 5">
            <a:extLst>
              <a:ext uri="{FF2B5EF4-FFF2-40B4-BE49-F238E27FC236}">
                <a16:creationId xmlns:a16="http://schemas.microsoft.com/office/drawing/2014/main" id="{354C529E-3389-4EB3-85F5-53C2EA4D4CFF}"/>
              </a:ext>
            </a:extLst>
          </p:cNvPr>
          <p:cNvSpPr txBox="1"/>
          <p:nvPr/>
        </p:nvSpPr>
        <p:spPr>
          <a:xfrm>
            <a:off x="457200" y="1521063"/>
            <a:ext cx="7614138" cy="461665"/>
          </a:xfrm>
          <a:prstGeom prst="rect">
            <a:avLst/>
          </a:prstGeom>
          <a:noFill/>
        </p:spPr>
        <p:txBody>
          <a:bodyPr wrap="square" rtlCol="0">
            <a:spAutoFit/>
          </a:bodyPr>
          <a:lstStyle/>
          <a:p>
            <a:r>
              <a:rPr lang="en-US" sz="2400" b="1" dirty="0">
                <a:latin typeface="Segoe Print" panose="02000600000000000000" pitchFamily="2" charset="0"/>
              </a:rPr>
              <a:t>Culturally created and perpetuated</a:t>
            </a:r>
            <a:endParaRPr lang="en-GB" sz="2400" b="1" dirty="0">
              <a:latin typeface="Segoe Print" panose="02000600000000000000" pitchFamily="2" charset="0"/>
            </a:endParaRPr>
          </a:p>
        </p:txBody>
      </p:sp>
      <p:sp>
        <p:nvSpPr>
          <p:cNvPr id="7" name="TextBox 6">
            <a:extLst>
              <a:ext uri="{FF2B5EF4-FFF2-40B4-BE49-F238E27FC236}">
                <a16:creationId xmlns:a16="http://schemas.microsoft.com/office/drawing/2014/main" id="{9CFC2322-0400-4CD9-A3A3-B42EC2B36CE8}"/>
              </a:ext>
            </a:extLst>
          </p:cNvPr>
          <p:cNvSpPr txBox="1"/>
          <p:nvPr/>
        </p:nvSpPr>
        <p:spPr>
          <a:xfrm>
            <a:off x="1722012" y="5895331"/>
            <a:ext cx="7421988" cy="461665"/>
          </a:xfrm>
          <a:prstGeom prst="rect">
            <a:avLst/>
          </a:prstGeom>
          <a:noFill/>
        </p:spPr>
        <p:txBody>
          <a:bodyPr wrap="square" rtlCol="0">
            <a:spAutoFit/>
          </a:bodyPr>
          <a:lstStyle/>
          <a:p>
            <a:r>
              <a:rPr lang="en-US" sz="2400" b="1" dirty="0">
                <a:latin typeface="Segoe Print" panose="02000600000000000000" pitchFamily="2" charset="0"/>
              </a:rPr>
              <a:t>We highlight the baselessness and absurdities </a:t>
            </a:r>
            <a:endParaRPr lang="en-GB" sz="2400" b="1" dirty="0">
              <a:latin typeface="Segoe Print" panose="02000600000000000000" pitchFamily="2" charset="0"/>
            </a:endParaRPr>
          </a:p>
        </p:txBody>
      </p:sp>
      <p:pic>
        <p:nvPicPr>
          <p:cNvPr id="4100" name="Picture 4" descr="Curador | Art, Art museum, Creative art">
            <a:extLst>
              <a:ext uri="{FF2B5EF4-FFF2-40B4-BE49-F238E27FC236}">
                <a16:creationId xmlns:a16="http://schemas.microsoft.com/office/drawing/2014/main" id="{46728DC5-2E98-41B2-8AB5-C4A076D4D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848" y="3009769"/>
            <a:ext cx="1941121" cy="26063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r Mechanic Stock Illustrations, Cliparts And Royalty Free Car ... | Car  mechanic, Motorcycle repair, Car">
            <a:extLst>
              <a:ext uri="{FF2B5EF4-FFF2-40B4-BE49-F238E27FC236}">
                <a16:creationId xmlns:a16="http://schemas.microsoft.com/office/drawing/2014/main" id="{1631E3A4-35C0-4A64-BF93-64AE889FF2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56030" y="3322646"/>
            <a:ext cx="3346173" cy="229348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hop Assistant Salesman Showing Home Kitchen Furniture, Appliances..  Royalty Free Cliparts, Vectors, And Stock Illustration. Image 83690336.">
            <a:extLst>
              <a:ext uri="{FF2B5EF4-FFF2-40B4-BE49-F238E27FC236}">
                <a16:creationId xmlns:a16="http://schemas.microsoft.com/office/drawing/2014/main" id="{4199B244-5B0D-4E26-B0D5-6779DF5A1EF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43" t="22179" r="9231" b="24667"/>
          <a:stretch/>
        </p:blipFill>
        <p:spPr bwMode="auto">
          <a:xfrm>
            <a:off x="3341292" y="2307039"/>
            <a:ext cx="3115264" cy="2011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62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6"/>
                                        </p:tgtEl>
                                        <p:attrNameLst>
                                          <p:attrName>style.visibility</p:attrName>
                                        </p:attrNameLst>
                                      </p:cBhvr>
                                      <p:to>
                                        <p:strVal val="visible"/>
                                      </p:to>
                                    </p:set>
                                    <p:animEffect transition="in" filter="fade">
                                      <p:cBhvr>
                                        <p:cTn id="12" dur="500"/>
                                        <p:tgtEl>
                                          <p:spTgt spid="4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A926F-94F2-4802-92A6-60AA716339A3}"/>
              </a:ext>
            </a:extLst>
          </p:cNvPr>
          <p:cNvSpPr>
            <a:spLocks noGrp="1"/>
          </p:cNvSpPr>
          <p:nvPr>
            <p:ph type="title"/>
          </p:nvPr>
        </p:nvSpPr>
        <p:spPr/>
        <p:txBody>
          <a:bodyPr/>
          <a:lstStyle/>
          <a:p>
            <a:r>
              <a:rPr lang="en-GB"/>
              <a:t>Observation </a:t>
            </a:r>
            <a:r>
              <a:rPr lang="en-GB" dirty="0"/>
              <a:t>Six</a:t>
            </a:r>
          </a:p>
        </p:txBody>
      </p:sp>
      <p:pic>
        <p:nvPicPr>
          <p:cNvPr id="5" name="Picture 4">
            <a:extLst>
              <a:ext uri="{FF2B5EF4-FFF2-40B4-BE49-F238E27FC236}">
                <a16:creationId xmlns:a16="http://schemas.microsoft.com/office/drawing/2014/main" id="{E2E7B05E-D1B8-422D-B02E-B82C19C76645}"/>
              </a:ext>
            </a:extLst>
          </p:cNvPr>
          <p:cNvPicPr>
            <a:picLocks noChangeAspect="1"/>
          </p:cNvPicPr>
          <p:nvPr/>
        </p:nvPicPr>
        <p:blipFill>
          <a:blip r:embed="rId3"/>
          <a:stretch>
            <a:fillRect/>
          </a:stretch>
        </p:blipFill>
        <p:spPr>
          <a:xfrm>
            <a:off x="1058541" y="2103928"/>
            <a:ext cx="4745216" cy="3791403"/>
          </a:xfrm>
          <a:prstGeom prst="rect">
            <a:avLst/>
          </a:prstGeom>
        </p:spPr>
      </p:pic>
      <p:sp>
        <p:nvSpPr>
          <p:cNvPr id="11" name="TextBox 10">
            <a:extLst>
              <a:ext uri="{FF2B5EF4-FFF2-40B4-BE49-F238E27FC236}">
                <a16:creationId xmlns:a16="http://schemas.microsoft.com/office/drawing/2014/main" id="{86D0D2C8-4F34-4D00-B912-3CE683EC599F}"/>
              </a:ext>
            </a:extLst>
          </p:cNvPr>
          <p:cNvSpPr txBox="1"/>
          <p:nvPr/>
        </p:nvSpPr>
        <p:spPr>
          <a:xfrm>
            <a:off x="457200" y="1521063"/>
            <a:ext cx="7614138" cy="461665"/>
          </a:xfrm>
          <a:prstGeom prst="rect">
            <a:avLst/>
          </a:prstGeom>
          <a:noFill/>
        </p:spPr>
        <p:txBody>
          <a:bodyPr wrap="square" rtlCol="0">
            <a:spAutoFit/>
          </a:bodyPr>
          <a:lstStyle/>
          <a:p>
            <a:r>
              <a:rPr lang="en-US" sz="2400" b="1" dirty="0">
                <a:latin typeface="Segoe Print" panose="02000600000000000000" pitchFamily="2" charset="0"/>
              </a:rPr>
              <a:t>The current campaign against trans folks</a:t>
            </a:r>
            <a:endParaRPr lang="en-GB" sz="2400" b="1" dirty="0">
              <a:latin typeface="Segoe Print" panose="02000600000000000000" pitchFamily="2" charset="0"/>
            </a:endParaRPr>
          </a:p>
        </p:txBody>
      </p:sp>
      <p:sp>
        <p:nvSpPr>
          <p:cNvPr id="12" name="TextBox 11">
            <a:extLst>
              <a:ext uri="{FF2B5EF4-FFF2-40B4-BE49-F238E27FC236}">
                <a16:creationId xmlns:a16="http://schemas.microsoft.com/office/drawing/2014/main" id="{4193BCBF-94DC-4B63-A17E-E920C5724348}"/>
              </a:ext>
            </a:extLst>
          </p:cNvPr>
          <p:cNvSpPr txBox="1"/>
          <p:nvPr/>
        </p:nvSpPr>
        <p:spPr>
          <a:xfrm>
            <a:off x="457200" y="5895331"/>
            <a:ext cx="8885028" cy="461665"/>
          </a:xfrm>
          <a:prstGeom prst="rect">
            <a:avLst/>
          </a:prstGeom>
          <a:noFill/>
        </p:spPr>
        <p:txBody>
          <a:bodyPr wrap="square" rtlCol="0">
            <a:spAutoFit/>
          </a:bodyPr>
          <a:lstStyle/>
          <a:p>
            <a:r>
              <a:rPr lang="en-US" sz="2400" b="1" dirty="0">
                <a:latin typeface="Segoe Print" panose="02000600000000000000" pitchFamily="2" charset="0"/>
              </a:rPr>
              <a:t>Sets groups against each other but will come after all </a:t>
            </a:r>
            <a:endParaRPr lang="en-GB" sz="2400" b="1" dirty="0">
              <a:latin typeface="Segoe Print" panose="02000600000000000000" pitchFamily="2" charset="0"/>
            </a:endParaRPr>
          </a:p>
        </p:txBody>
      </p:sp>
      <p:sp>
        <p:nvSpPr>
          <p:cNvPr id="13" name="TextBox 12">
            <a:extLst>
              <a:ext uri="{FF2B5EF4-FFF2-40B4-BE49-F238E27FC236}">
                <a16:creationId xmlns:a16="http://schemas.microsoft.com/office/drawing/2014/main" id="{8A4CC350-1CA3-4A10-A45C-C17E97CFCBB1}"/>
              </a:ext>
            </a:extLst>
          </p:cNvPr>
          <p:cNvSpPr txBox="1"/>
          <p:nvPr/>
        </p:nvSpPr>
        <p:spPr>
          <a:xfrm>
            <a:off x="2278070" y="3491798"/>
            <a:ext cx="735980" cy="338554"/>
          </a:xfrm>
          <a:prstGeom prst="rect">
            <a:avLst/>
          </a:prstGeom>
          <a:noFill/>
        </p:spPr>
        <p:txBody>
          <a:bodyPr wrap="square" rtlCol="0">
            <a:spAutoFit/>
          </a:bodyPr>
          <a:lstStyle/>
          <a:p>
            <a:r>
              <a:rPr lang="en-US" sz="1600" b="1" dirty="0">
                <a:latin typeface="Segoe Print" panose="02000600000000000000" pitchFamily="2" charset="0"/>
              </a:rPr>
              <a:t>LGB</a:t>
            </a:r>
            <a:endParaRPr lang="en-GB" sz="1600" b="1" dirty="0">
              <a:latin typeface="Segoe Print" panose="02000600000000000000" pitchFamily="2" charset="0"/>
            </a:endParaRPr>
          </a:p>
        </p:txBody>
      </p:sp>
      <p:sp>
        <p:nvSpPr>
          <p:cNvPr id="14" name="TextBox 13">
            <a:extLst>
              <a:ext uri="{FF2B5EF4-FFF2-40B4-BE49-F238E27FC236}">
                <a16:creationId xmlns:a16="http://schemas.microsoft.com/office/drawing/2014/main" id="{830F9983-448D-4C9A-A999-F77048DF6C83}"/>
              </a:ext>
            </a:extLst>
          </p:cNvPr>
          <p:cNvSpPr txBox="1"/>
          <p:nvPr/>
        </p:nvSpPr>
        <p:spPr>
          <a:xfrm>
            <a:off x="2646060" y="2302464"/>
            <a:ext cx="1245220" cy="338554"/>
          </a:xfrm>
          <a:prstGeom prst="rect">
            <a:avLst/>
          </a:prstGeom>
          <a:noFill/>
        </p:spPr>
        <p:txBody>
          <a:bodyPr wrap="square" rtlCol="0">
            <a:spAutoFit/>
          </a:bodyPr>
          <a:lstStyle/>
          <a:p>
            <a:r>
              <a:rPr lang="en-US" sz="1600" b="1" dirty="0">
                <a:latin typeface="Segoe Print" panose="02000600000000000000" pitchFamily="2" charset="0"/>
              </a:rPr>
              <a:t>Feminism</a:t>
            </a:r>
            <a:endParaRPr lang="en-GB" sz="1600" b="1" dirty="0">
              <a:latin typeface="Segoe Print" panose="02000600000000000000" pitchFamily="2" charset="0"/>
            </a:endParaRPr>
          </a:p>
        </p:txBody>
      </p:sp>
      <p:sp>
        <p:nvSpPr>
          <p:cNvPr id="15" name="TextBox 14">
            <a:extLst>
              <a:ext uri="{FF2B5EF4-FFF2-40B4-BE49-F238E27FC236}">
                <a16:creationId xmlns:a16="http://schemas.microsoft.com/office/drawing/2014/main" id="{CEB5732B-9186-4C6F-B380-D4A8229820AC}"/>
              </a:ext>
            </a:extLst>
          </p:cNvPr>
          <p:cNvSpPr txBox="1"/>
          <p:nvPr/>
        </p:nvSpPr>
        <p:spPr>
          <a:xfrm>
            <a:off x="4891259" y="2133187"/>
            <a:ext cx="734079" cy="338554"/>
          </a:xfrm>
          <a:prstGeom prst="rect">
            <a:avLst/>
          </a:prstGeom>
          <a:noFill/>
        </p:spPr>
        <p:txBody>
          <a:bodyPr wrap="square" rtlCol="0">
            <a:spAutoFit/>
          </a:bodyPr>
          <a:lstStyle/>
          <a:p>
            <a:r>
              <a:rPr lang="en-US" sz="1600" b="1" dirty="0">
                <a:latin typeface="Segoe Print" panose="02000600000000000000" pitchFamily="2" charset="0"/>
              </a:rPr>
              <a:t>Race</a:t>
            </a:r>
            <a:endParaRPr lang="en-GB" sz="1600" b="1" dirty="0">
              <a:latin typeface="Segoe Print" panose="02000600000000000000" pitchFamily="2" charset="0"/>
            </a:endParaRPr>
          </a:p>
        </p:txBody>
      </p:sp>
      <p:sp>
        <p:nvSpPr>
          <p:cNvPr id="16" name="TextBox 15">
            <a:extLst>
              <a:ext uri="{FF2B5EF4-FFF2-40B4-BE49-F238E27FC236}">
                <a16:creationId xmlns:a16="http://schemas.microsoft.com/office/drawing/2014/main" id="{F0BA7FA8-DE7E-4106-A49A-2E91A2684B4C}"/>
              </a:ext>
            </a:extLst>
          </p:cNvPr>
          <p:cNvSpPr txBox="1"/>
          <p:nvPr/>
        </p:nvSpPr>
        <p:spPr>
          <a:xfrm>
            <a:off x="5199300" y="4507460"/>
            <a:ext cx="852075" cy="338554"/>
          </a:xfrm>
          <a:prstGeom prst="rect">
            <a:avLst/>
          </a:prstGeom>
          <a:noFill/>
        </p:spPr>
        <p:txBody>
          <a:bodyPr wrap="square" rtlCol="0">
            <a:spAutoFit/>
          </a:bodyPr>
          <a:lstStyle/>
          <a:p>
            <a:r>
              <a:rPr lang="en-US" sz="1600" b="1" dirty="0">
                <a:latin typeface="Segoe Print" panose="02000600000000000000" pitchFamily="2" charset="0"/>
              </a:rPr>
              <a:t>Creed</a:t>
            </a:r>
            <a:endParaRPr lang="en-GB" sz="1600" b="1" dirty="0">
              <a:latin typeface="Segoe Print" panose="02000600000000000000" pitchFamily="2" charset="0"/>
            </a:endParaRPr>
          </a:p>
        </p:txBody>
      </p:sp>
      <p:sp>
        <p:nvSpPr>
          <p:cNvPr id="17" name="TextBox 16">
            <a:extLst>
              <a:ext uri="{FF2B5EF4-FFF2-40B4-BE49-F238E27FC236}">
                <a16:creationId xmlns:a16="http://schemas.microsoft.com/office/drawing/2014/main" id="{05F804D6-7517-43B4-A432-0F6A43630A0C}"/>
              </a:ext>
            </a:extLst>
          </p:cNvPr>
          <p:cNvSpPr txBox="1"/>
          <p:nvPr/>
        </p:nvSpPr>
        <p:spPr>
          <a:xfrm>
            <a:off x="3732720" y="2705822"/>
            <a:ext cx="807826" cy="338554"/>
          </a:xfrm>
          <a:prstGeom prst="rect">
            <a:avLst/>
          </a:prstGeom>
          <a:noFill/>
        </p:spPr>
        <p:txBody>
          <a:bodyPr wrap="square" rtlCol="0">
            <a:spAutoFit/>
          </a:bodyPr>
          <a:lstStyle/>
          <a:p>
            <a:r>
              <a:rPr lang="en-US" sz="1600" b="1" dirty="0">
                <a:latin typeface="Segoe Print" panose="02000600000000000000" pitchFamily="2" charset="0"/>
              </a:rPr>
              <a:t>Trans</a:t>
            </a:r>
            <a:endParaRPr lang="en-GB" sz="1600" b="1" dirty="0">
              <a:latin typeface="Segoe Print" panose="02000600000000000000" pitchFamily="2" charset="0"/>
            </a:endParaRPr>
          </a:p>
        </p:txBody>
      </p:sp>
      <p:sp>
        <p:nvSpPr>
          <p:cNvPr id="18" name="TextBox 17">
            <a:extLst>
              <a:ext uri="{FF2B5EF4-FFF2-40B4-BE49-F238E27FC236}">
                <a16:creationId xmlns:a16="http://schemas.microsoft.com/office/drawing/2014/main" id="{8C9B807F-418A-4F5C-9AE6-9C29FA913D7E}"/>
              </a:ext>
            </a:extLst>
          </p:cNvPr>
          <p:cNvSpPr txBox="1"/>
          <p:nvPr/>
        </p:nvSpPr>
        <p:spPr>
          <a:xfrm>
            <a:off x="6051375" y="2900194"/>
            <a:ext cx="2947232" cy="1569660"/>
          </a:xfrm>
          <a:prstGeom prst="rect">
            <a:avLst/>
          </a:prstGeom>
          <a:noFill/>
        </p:spPr>
        <p:txBody>
          <a:bodyPr wrap="square" rtlCol="0">
            <a:spAutoFit/>
          </a:bodyPr>
          <a:lstStyle/>
          <a:p>
            <a:r>
              <a:rPr lang="en-US" sz="2400" b="1" dirty="0">
                <a:latin typeface="Segoe Print" panose="02000600000000000000" pitchFamily="2" charset="0"/>
              </a:rPr>
              <a:t>Equality is for all otherwise it is just a different type of inequality</a:t>
            </a:r>
          </a:p>
        </p:txBody>
      </p:sp>
    </p:spTree>
    <p:extLst>
      <p:ext uri="{BB962C8B-B14F-4D97-AF65-F5344CB8AC3E}">
        <p14:creationId xmlns:p14="http://schemas.microsoft.com/office/powerpoint/2010/main" val="133857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E744A-CBB6-403D-A012-3A558AF413AD}"/>
              </a:ext>
            </a:extLst>
          </p:cNvPr>
          <p:cNvSpPr>
            <a:spLocks noGrp="1"/>
          </p:cNvSpPr>
          <p:nvPr>
            <p:ph type="title"/>
          </p:nvPr>
        </p:nvSpPr>
        <p:spPr/>
        <p:txBody>
          <a:bodyPr>
            <a:normAutofit/>
          </a:bodyPr>
          <a:lstStyle/>
          <a:p>
            <a:r>
              <a:rPr lang="en-US" dirty="0"/>
              <a:t>Sex and Gender…</a:t>
            </a:r>
            <a:endParaRPr lang="en-GB" dirty="0"/>
          </a:p>
        </p:txBody>
      </p:sp>
      <p:pic>
        <p:nvPicPr>
          <p:cNvPr id="8" name="Picture 7">
            <a:extLst>
              <a:ext uri="{FF2B5EF4-FFF2-40B4-BE49-F238E27FC236}">
                <a16:creationId xmlns:a16="http://schemas.microsoft.com/office/drawing/2014/main" id="{075869BE-50F7-4CA0-B307-C4FFAD862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08" y="1558278"/>
            <a:ext cx="6450487" cy="631469"/>
          </a:xfrm>
          <a:prstGeom prst="rect">
            <a:avLst/>
          </a:prstGeom>
        </p:spPr>
      </p:pic>
      <p:pic>
        <p:nvPicPr>
          <p:cNvPr id="10" name="Picture 9">
            <a:extLst>
              <a:ext uri="{FF2B5EF4-FFF2-40B4-BE49-F238E27FC236}">
                <a16:creationId xmlns:a16="http://schemas.microsoft.com/office/drawing/2014/main" id="{834476A6-3971-4963-AE99-42458DC7B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239" y="2125579"/>
            <a:ext cx="3261650" cy="3547760"/>
          </a:xfrm>
          <a:prstGeom prst="rect">
            <a:avLst/>
          </a:prstGeom>
        </p:spPr>
      </p:pic>
      <p:pic>
        <p:nvPicPr>
          <p:cNvPr id="12" name="Picture 11">
            <a:extLst>
              <a:ext uri="{FF2B5EF4-FFF2-40B4-BE49-F238E27FC236}">
                <a16:creationId xmlns:a16="http://schemas.microsoft.com/office/drawing/2014/main" id="{F5D1B2DC-DA7F-40BA-BD1F-4042742E5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255" y="2219342"/>
            <a:ext cx="5028700" cy="1336996"/>
          </a:xfrm>
          <a:prstGeom prst="rect">
            <a:avLst/>
          </a:prstGeom>
        </p:spPr>
      </p:pic>
      <p:pic>
        <p:nvPicPr>
          <p:cNvPr id="14" name="Picture 13">
            <a:extLst>
              <a:ext uri="{FF2B5EF4-FFF2-40B4-BE49-F238E27FC236}">
                <a16:creationId xmlns:a16="http://schemas.microsoft.com/office/drawing/2014/main" id="{610C2D2A-9A44-4517-9DB3-77A754DD1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74" y="3585933"/>
            <a:ext cx="5268421" cy="2369396"/>
          </a:xfrm>
          <a:prstGeom prst="rect">
            <a:avLst/>
          </a:prstGeom>
        </p:spPr>
      </p:pic>
      <p:sp>
        <p:nvSpPr>
          <p:cNvPr id="6" name="TextBox 5">
            <a:extLst>
              <a:ext uri="{FF2B5EF4-FFF2-40B4-BE49-F238E27FC236}">
                <a16:creationId xmlns:a16="http://schemas.microsoft.com/office/drawing/2014/main" id="{F8D88DF0-65E8-4C41-BD16-99FD6677335D}"/>
              </a:ext>
            </a:extLst>
          </p:cNvPr>
          <p:cNvSpPr txBox="1"/>
          <p:nvPr/>
        </p:nvSpPr>
        <p:spPr>
          <a:xfrm>
            <a:off x="2053712" y="5907311"/>
            <a:ext cx="6917278" cy="461665"/>
          </a:xfrm>
          <a:prstGeom prst="rect">
            <a:avLst/>
          </a:prstGeom>
          <a:noFill/>
        </p:spPr>
        <p:txBody>
          <a:bodyPr wrap="none" rtlCol="0">
            <a:spAutoFit/>
          </a:bodyPr>
          <a:lstStyle/>
          <a:p>
            <a:r>
              <a:rPr lang="en-US" sz="2400" b="1" dirty="0">
                <a:latin typeface="Segoe Print" panose="02000600000000000000" pitchFamily="2" charset="0"/>
              </a:rPr>
              <a:t>Both are Biologically hardwired - heritable</a:t>
            </a:r>
            <a:endParaRPr lang="en-GB" sz="2400" b="1" dirty="0">
              <a:latin typeface="Segoe Print" panose="02000600000000000000" pitchFamily="2" charset="0"/>
            </a:endParaRPr>
          </a:p>
        </p:txBody>
      </p:sp>
    </p:spTree>
    <p:extLst>
      <p:ext uri="{BB962C8B-B14F-4D97-AF65-F5344CB8AC3E}">
        <p14:creationId xmlns:p14="http://schemas.microsoft.com/office/powerpoint/2010/main" val="139570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dirty="0">
                <a:solidFill>
                  <a:schemeClr val="tx1"/>
                </a:solidFill>
                <a:latin typeface="Segoe Print" panose="02000600000000000000" pitchFamily="2" charset="0"/>
              </a:rPr>
              <a:t>Thank</a:t>
            </a:r>
            <a:r>
              <a:rPr lang="en-GB" dirty="0">
                <a:solidFill>
                  <a:schemeClr val="tx1"/>
                </a:solidFill>
              </a:rPr>
              <a:t> You </a:t>
            </a:r>
          </a:p>
        </p:txBody>
      </p:sp>
      <p:sp>
        <p:nvSpPr>
          <p:cNvPr id="5" name="Text Placeholder 4"/>
          <p:cNvSpPr>
            <a:spLocks noGrp="1"/>
          </p:cNvSpPr>
          <p:nvPr>
            <p:ph type="subTitle" idx="1"/>
          </p:nvPr>
        </p:nvSpPr>
        <p:spPr/>
        <p:txBody>
          <a:bodyPr/>
          <a:lstStyle/>
          <a:p>
            <a:r>
              <a:rPr lang="en-GB" dirty="0">
                <a:latin typeface="Segoe Print" panose="02000600000000000000" pitchFamily="2" charset="0"/>
              </a:rPr>
              <a:t>Any Questions?</a:t>
            </a:r>
          </a:p>
        </p:txBody>
      </p:sp>
    </p:spTree>
    <p:extLst>
      <p:ext uri="{BB962C8B-B14F-4D97-AF65-F5344CB8AC3E}">
        <p14:creationId xmlns:p14="http://schemas.microsoft.com/office/powerpoint/2010/main" val="22759514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36787"/>
            <a:ext cx="7772400" cy="1470025"/>
          </a:xfrm>
        </p:spPr>
        <p:txBody>
          <a:bodyPr>
            <a:normAutofit/>
          </a:bodyPr>
          <a:lstStyle/>
          <a:p>
            <a:r>
              <a:rPr lang="en-US" b="1" dirty="0" err="1">
                <a:solidFill>
                  <a:schemeClr val="tx1"/>
                </a:solidFill>
                <a:latin typeface="Segoe Print" panose="02000600000000000000" pitchFamily="2" charset="0"/>
              </a:rPr>
              <a:t>Whats</a:t>
            </a:r>
            <a:r>
              <a:rPr lang="en-US" b="1" dirty="0">
                <a:solidFill>
                  <a:schemeClr val="tx1"/>
                </a:solidFill>
                <a:latin typeface="Segoe Print" panose="02000600000000000000" pitchFamily="2" charset="0"/>
              </a:rPr>
              <a:t> behind the current anti-trans campaign?</a:t>
            </a:r>
          </a:p>
        </p:txBody>
      </p:sp>
      <p:sp>
        <p:nvSpPr>
          <p:cNvPr id="3" name="Subtitle 2"/>
          <p:cNvSpPr>
            <a:spLocks noGrp="1"/>
          </p:cNvSpPr>
          <p:nvPr>
            <p:ph type="subTitle" idx="1"/>
          </p:nvPr>
        </p:nvSpPr>
        <p:spPr/>
        <p:txBody>
          <a:bodyPr/>
          <a:lstStyle/>
          <a:p>
            <a:r>
              <a:rPr lang="en-GB" dirty="0"/>
              <a:t>Hannah Massie</a:t>
            </a:r>
          </a:p>
        </p:txBody>
      </p:sp>
    </p:spTree>
    <p:extLst>
      <p:ext uri="{BB962C8B-B14F-4D97-AF65-F5344CB8AC3E}">
        <p14:creationId xmlns:p14="http://schemas.microsoft.com/office/powerpoint/2010/main" val="6720933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D4D8-56FC-4504-A410-580CC8BAE4D4}"/>
              </a:ext>
            </a:extLst>
          </p:cNvPr>
          <p:cNvSpPr>
            <a:spLocks noGrp="1"/>
          </p:cNvSpPr>
          <p:nvPr>
            <p:ph type="title"/>
          </p:nvPr>
        </p:nvSpPr>
        <p:spPr/>
        <p:txBody>
          <a:bodyPr/>
          <a:lstStyle/>
          <a:p>
            <a:r>
              <a:rPr lang="en-US" dirty="0"/>
              <a:t>The Campaign Start</a:t>
            </a:r>
            <a:endParaRPr lang="en-GB" dirty="0"/>
          </a:p>
        </p:txBody>
      </p:sp>
      <p:sp>
        <p:nvSpPr>
          <p:cNvPr id="3" name="Content Placeholder 2">
            <a:extLst>
              <a:ext uri="{FF2B5EF4-FFF2-40B4-BE49-F238E27FC236}">
                <a16:creationId xmlns:a16="http://schemas.microsoft.com/office/drawing/2014/main" id="{204256A0-C2D1-42EA-B2D8-24CF7731D06A}"/>
              </a:ext>
            </a:extLst>
          </p:cNvPr>
          <p:cNvSpPr>
            <a:spLocks noGrp="1"/>
          </p:cNvSpPr>
          <p:nvPr>
            <p:ph idx="1"/>
          </p:nvPr>
        </p:nvSpPr>
        <p:spPr>
          <a:xfrm>
            <a:off x="275515" y="1954069"/>
            <a:ext cx="4663441" cy="3628125"/>
          </a:xfrm>
        </p:spPr>
        <p:txBody>
          <a:bodyPr>
            <a:normAutofit/>
          </a:bodyPr>
          <a:lstStyle/>
          <a:p>
            <a:r>
              <a:rPr lang="en-US" sz="1800" dirty="0">
                <a:latin typeface="Segoe Print" panose="02000600000000000000" pitchFamily="2" charset="0"/>
              </a:rPr>
              <a:t>Evangelical far Right Christians in US</a:t>
            </a:r>
          </a:p>
          <a:p>
            <a:r>
              <a:rPr lang="en-US" sz="1800" dirty="0">
                <a:latin typeface="Segoe Print" panose="02000600000000000000" pitchFamily="2" charset="0"/>
              </a:rPr>
              <a:t>Family Research Council, Heritage Foundation…</a:t>
            </a:r>
          </a:p>
          <a:p>
            <a:r>
              <a:rPr lang="en-US" sz="1800" dirty="0">
                <a:latin typeface="Segoe Print" panose="02000600000000000000" pitchFamily="2" charset="0"/>
              </a:rPr>
              <a:t>Well funded and organized</a:t>
            </a:r>
          </a:p>
          <a:p>
            <a:r>
              <a:rPr lang="en-US" sz="1800" dirty="0">
                <a:latin typeface="Segoe Print" panose="02000600000000000000" pitchFamily="2" charset="0"/>
              </a:rPr>
              <a:t>Heavily connected into Republican/Trump political circles</a:t>
            </a:r>
          </a:p>
          <a:p>
            <a:r>
              <a:rPr lang="en-US" sz="1800" dirty="0">
                <a:latin typeface="Segoe Print" panose="02000600000000000000" pitchFamily="2" charset="0"/>
              </a:rPr>
              <a:t>Turned attention to trans folks in 2015-2016</a:t>
            </a:r>
          </a:p>
          <a:p>
            <a:r>
              <a:rPr lang="en-US" sz="1800" dirty="0">
                <a:latin typeface="Segoe Print" panose="02000600000000000000" pitchFamily="2" charset="0"/>
              </a:rPr>
              <a:t>But still against LGB, women’s rights…</a:t>
            </a:r>
          </a:p>
        </p:txBody>
      </p:sp>
      <p:pic>
        <p:nvPicPr>
          <p:cNvPr id="1026" name="Picture 2" descr="Rare rebuke for Trump from US evangelical Christian leader | Trump News |  Al Jazeera">
            <a:extLst>
              <a:ext uri="{FF2B5EF4-FFF2-40B4-BE49-F238E27FC236}">
                <a16:creationId xmlns:a16="http://schemas.microsoft.com/office/drawing/2014/main" id="{2B323B96-7D75-4E31-BB18-C7DDDB58F3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538"/>
          <a:stretch/>
        </p:blipFill>
        <p:spPr bwMode="auto">
          <a:xfrm>
            <a:off x="5373666" y="2696190"/>
            <a:ext cx="3494819" cy="2355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0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D4D8-56FC-4504-A410-580CC8BAE4D4}"/>
              </a:ext>
            </a:extLst>
          </p:cNvPr>
          <p:cNvSpPr>
            <a:spLocks noGrp="1"/>
          </p:cNvSpPr>
          <p:nvPr>
            <p:ph type="title"/>
          </p:nvPr>
        </p:nvSpPr>
        <p:spPr/>
        <p:txBody>
          <a:bodyPr/>
          <a:lstStyle/>
          <a:p>
            <a:r>
              <a:rPr lang="en-US" dirty="0"/>
              <a:t>The Campaign Start</a:t>
            </a:r>
            <a:endParaRPr lang="en-GB" dirty="0"/>
          </a:p>
        </p:txBody>
      </p:sp>
      <p:sp>
        <p:nvSpPr>
          <p:cNvPr id="3" name="Content Placeholder 2">
            <a:extLst>
              <a:ext uri="{FF2B5EF4-FFF2-40B4-BE49-F238E27FC236}">
                <a16:creationId xmlns:a16="http://schemas.microsoft.com/office/drawing/2014/main" id="{204256A0-C2D1-42EA-B2D8-24CF7731D06A}"/>
              </a:ext>
            </a:extLst>
          </p:cNvPr>
          <p:cNvSpPr>
            <a:spLocks noGrp="1"/>
          </p:cNvSpPr>
          <p:nvPr>
            <p:ph idx="1"/>
          </p:nvPr>
        </p:nvSpPr>
        <p:spPr>
          <a:xfrm>
            <a:off x="283028" y="1997675"/>
            <a:ext cx="4541520" cy="4020381"/>
          </a:xfrm>
        </p:spPr>
        <p:txBody>
          <a:bodyPr>
            <a:normAutofit fontScale="47500" lnSpcReduction="20000"/>
          </a:bodyPr>
          <a:lstStyle/>
          <a:p>
            <a:r>
              <a:rPr lang="en-US" dirty="0">
                <a:latin typeface="Segoe Print" panose="02000600000000000000" pitchFamily="2" charset="0"/>
              </a:rPr>
              <a:t>Strategy document whose key aims</a:t>
            </a:r>
          </a:p>
          <a:p>
            <a:pPr lvl="1"/>
            <a:r>
              <a:rPr lang="en-US" dirty="0">
                <a:latin typeface="Segoe Print" panose="02000600000000000000" pitchFamily="2" charset="0"/>
              </a:rPr>
              <a:t>Remove access to healthcare</a:t>
            </a:r>
          </a:p>
          <a:p>
            <a:pPr lvl="1"/>
            <a:r>
              <a:rPr lang="en-US" dirty="0">
                <a:latin typeface="Segoe Print" panose="02000600000000000000" pitchFamily="2" charset="0"/>
              </a:rPr>
              <a:t>Remove rights</a:t>
            </a:r>
          </a:p>
          <a:p>
            <a:pPr lvl="1"/>
            <a:r>
              <a:rPr lang="en-US" dirty="0">
                <a:latin typeface="Segoe Print" panose="02000600000000000000" pitchFamily="2" charset="0"/>
              </a:rPr>
              <a:t>Remove ability to serve in public offices (e.g. military)</a:t>
            </a:r>
          </a:p>
          <a:p>
            <a:pPr lvl="1"/>
            <a:r>
              <a:rPr lang="en-US" dirty="0">
                <a:latin typeface="Segoe Print" panose="02000600000000000000" pitchFamily="2" charset="0"/>
              </a:rPr>
              <a:t>Remove support for trans kids and youth </a:t>
            </a:r>
          </a:p>
          <a:p>
            <a:pPr lvl="1"/>
            <a:r>
              <a:rPr lang="en-US" dirty="0">
                <a:latin typeface="Segoe Print" panose="02000600000000000000" pitchFamily="2" charset="0"/>
              </a:rPr>
              <a:t>Conversion therapy and eradication of trans folks from society</a:t>
            </a:r>
          </a:p>
          <a:p>
            <a:r>
              <a:rPr lang="en-US" dirty="0">
                <a:latin typeface="Segoe Print" panose="02000600000000000000" pitchFamily="2" charset="0"/>
              </a:rPr>
              <a:t>Purely ideological ‘There is only sex and its binary, men and women’. Claiming Gender to be a dangerous and false ideology</a:t>
            </a:r>
          </a:p>
          <a:p>
            <a:r>
              <a:rPr lang="en-US" dirty="0">
                <a:latin typeface="Segoe Print" panose="02000600000000000000" pitchFamily="2" charset="0"/>
              </a:rPr>
              <a:t>Use of false ‘science’ to give sense of ‘authenticity’</a:t>
            </a:r>
          </a:p>
          <a:p>
            <a:r>
              <a:rPr lang="en-US" dirty="0">
                <a:latin typeface="Segoe Print" panose="02000600000000000000" pitchFamily="2" charset="0"/>
              </a:rPr>
              <a:t>Set up wedge groups like WOLF</a:t>
            </a:r>
          </a:p>
          <a:p>
            <a:r>
              <a:rPr lang="en-US" dirty="0">
                <a:latin typeface="Segoe Print" panose="02000600000000000000" pitchFamily="2" charset="0"/>
              </a:rPr>
              <a:t>Bathroom bills, bans on trans in military, legislation against trans healthcare, participation in public activities.</a:t>
            </a:r>
          </a:p>
        </p:txBody>
      </p:sp>
      <p:pic>
        <p:nvPicPr>
          <p:cNvPr id="5" name="Picture 4">
            <a:extLst>
              <a:ext uri="{FF2B5EF4-FFF2-40B4-BE49-F238E27FC236}">
                <a16:creationId xmlns:a16="http://schemas.microsoft.com/office/drawing/2014/main" id="{81E6FF1B-C830-452C-8DB3-6839541D9DC6}"/>
              </a:ext>
            </a:extLst>
          </p:cNvPr>
          <p:cNvPicPr>
            <a:picLocks noChangeAspect="1"/>
          </p:cNvPicPr>
          <p:nvPr/>
        </p:nvPicPr>
        <p:blipFill>
          <a:blip r:embed="rId2"/>
          <a:stretch>
            <a:fillRect/>
          </a:stretch>
        </p:blipFill>
        <p:spPr>
          <a:xfrm>
            <a:off x="4747737" y="1997675"/>
            <a:ext cx="3773601" cy="2549142"/>
          </a:xfrm>
          <a:prstGeom prst="rect">
            <a:avLst/>
          </a:prstGeom>
        </p:spPr>
      </p:pic>
      <p:pic>
        <p:nvPicPr>
          <p:cNvPr id="9" name="Picture 8">
            <a:extLst>
              <a:ext uri="{FF2B5EF4-FFF2-40B4-BE49-F238E27FC236}">
                <a16:creationId xmlns:a16="http://schemas.microsoft.com/office/drawing/2014/main" id="{B8513CE1-2F60-44B6-A088-96E9F1F27529}"/>
              </a:ext>
            </a:extLst>
          </p:cNvPr>
          <p:cNvPicPr>
            <a:picLocks noChangeAspect="1"/>
          </p:cNvPicPr>
          <p:nvPr/>
        </p:nvPicPr>
        <p:blipFill>
          <a:blip r:embed="rId3"/>
          <a:stretch>
            <a:fillRect/>
          </a:stretch>
        </p:blipFill>
        <p:spPr>
          <a:xfrm>
            <a:off x="5976231" y="4090349"/>
            <a:ext cx="2639122" cy="1927707"/>
          </a:xfrm>
          <a:prstGeom prst="rect">
            <a:avLst/>
          </a:prstGeom>
        </p:spPr>
      </p:pic>
    </p:spTree>
    <p:extLst>
      <p:ext uri="{BB962C8B-B14F-4D97-AF65-F5344CB8AC3E}">
        <p14:creationId xmlns:p14="http://schemas.microsoft.com/office/powerpoint/2010/main" val="206109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childTnLst>
                          </p:cTn>
                        </p:par>
                        <p:par>
                          <p:cTn id="47" fill="hold">
                            <p:stCondLst>
                              <p:cond delay="500"/>
                            </p:stCondLst>
                            <p:childTnLst>
                              <p:par>
                                <p:cTn id="48" presetID="16" presetClass="entr" presetSubtype="21"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AD31-FC1E-474A-A690-51F815A531D6}"/>
              </a:ext>
            </a:extLst>
          </p:cNvPr>
          <p:cNvSpPr>
            <a:spLocks noGrp="1"/>
          </p:cNvSpPr>
          <p:nvPr>
            <p:ph type="title"/>
          </p:nvPr>
        </p:nvSpPr>
        <p:spPr/>
        <p:txBody>
          <a:bodyPr>
            <a:normAutofit fontScale="90000"/>
          </a:bodyPr>
          <a:lstStyle/>
          <a:p>
            <a:r>
              <a:rPr lang="en-GB" dirty="0"/>
              <a:t>Shipped into the UK and other countries</a:t>
            </a:r>
          </a:p>
        </p:txBody>
      </p:sp>
      <p:sp>
        <p:nvSpPr>
          <p:cNvPr id="3" name="Content Placeholder 2">
            <a:extLst>
              <a:ext uri="{FF2B5EF4-FFF2-40B4-BE49-F238E27FC236}">
                <a16:creationId xmlns:a16="http://schemas.microsoft.com/office/drawing/2014/main" id="{EDE968B6-92F1-4BED-BF15-AA6FE1A77D3B}"/>
              </a:ext>
            </a:extLst>
          </p:cNvPr>
          <p:cNvSpPr>
            <a:spLocks noGrp="1"/>
          </p:cNvSpPr>
          <p:nvPr>
            <p:ph idx="1"/>
          </p:nvPr>
        </p:nvSpPr>
        <p:spPr>
          <a:xfrm>
            <a:off x="615178" y="2173644"/>
            <a:ext cx="4315097" cy="4402037"/>
          </a:xfrm>
        </p:spPr>
        <p:txBody>
          <a:bodyPr>
            <a:normAutofit fontScale="47500" lnSpcReduction="20000"/>
          </a:bodyPr>
          <a:lstStyle/>
          <a:p>
            <a:r>
              <a:rPr lang="en-GB" dirty="0">
                <a:latin typeface="Segoe Print" panose="02000600000000000000" pitchFamily="2" charset="0"/>
              </a:rPr>
              <a:t>Introduced through associate organisations such as Christian Concern</a:t>
            </a:r>
          </a:p>
          <a:p>
            <a:r>
              <a:rPr lang="en-GB" dirty="0">
                <a:latin typeface="Segoe Print" panose="02000600000000000000" pitchFamily="2" charset="0"/>
              </a:rPr>
              <a:t>Small group of folks with expert knowledge in law and campaign strategy, media strategy, political lobbying….</a:t>
            </a:r>
          </a:p>
          <a:p>
            <a:r>
              <a:rPr lang="en-GB" dirty="0">
                <a:latin typeface="Segoe Print" panose="02000600000000000000" pitchFamily="2" charset="0"/>
              </a:rPr>
              <a:t>Three pronged strategy</a:t>
            </a:r>
          </a:p>
          <a:p>
            <a:r>
              <a:rPr lang="en-GB" dirty="0">
                <a:latin typeface="Segoe Print" panose="02000600000000000000" pitchFamily="2" charset="0"/>
              </a:rPr>
              <a:t>Pushing, propaganda, misinformation and media manipulation (MSM and social)</a:t>
            </a:r>
          </a:p>
          <a:p>
            <a:r>
              <a:rPr lang="en-GB" dirty="0">
                <a:latin typeface="Segoe Print" panose="02000600000000000000" pitchFamily="2" charset="0"/>
              </a:rPr>
              <a:t>Split and isolate trans folks from their supporters and general public by creating ‘good cause’ wedge groups to stir up transphobia, attack trans folks and attack and destroy their support in identified areas</a:t>
            </a:r>
          </a:p>
          <a:p>
            <a:r>
              <a:rPr lang="en-GB" dirty="0">
                <a:latin typeface="Segoe Print" panose="02000600000000000000" pitchFamily="2" charset="0"/>
              </a:rPr>
              <a:t>Lawfare </a:t>
            </a:r>
          </a:p>
          <a:p>
            <a:pPr marL="0" indent="0">
              <a:buNone/>
            </a:pPr>
            <a:endParaRPr lang="en-GB" dirty="0"/>
          </a:p>
        </p:txBody>
      </p:sp>
      <p:pic>
        <p:nvPicPr>
          <p:cNvPr id="2050" name="Picture 2" descr="Christian Concern - Wikipedia">
            <a:extLst>
              <a:ext uri="{FF2B5EF4-FFF2-40B4-BE49-F238E27FC236}">
                <a16:creationId xmlns:a16="http://schemas.microsoft.com/office/drawing/2014/main" id="{922865F7-5745-4D29-BA6F-4D6A85B22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7326" y="1867393"/>
            <a:ext cx="2711496" cy="9394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CC25859-F8EA-4D20-984D-5150EDBB5701}"/>
              </a:ext>
            </a:extLst>
          </p:cNvPr>
          <p:cNvPicPr>
            <a:picLocks noChangeAspect="1"/>
          </p:cNvPicPr>
          <p:nvPr/>
        </p:nvPicPr>
        <p:blipFill>
          <a:blip r:embed="rId3"/>
          <a:stretch>
            <a:fillRect/>
          </a:stretch>
        </p:blipFill>
        <p:spPr>
          <a:xfrm>
            <a:off x="6756747" y="3804493"/>
            <a:ext cx="1880274" cy="2285475"/>
          </a:xfrm>
          <a:prstGeom prst="rect">
            <a:avLst/>
          </a:prstGeom>
        </p:spPr>
      </p:pic>
      <p:pic>
        <p:nvPicPr>
          <p:cNvPr id="2052" name="Picture 4" descr="Joshua Sutcliffe">
            <a:extLst>
              <a:ext uri="{FF2B5EF4-FFF2-40B4-BE49-F238E27FC236}">
                <a16:creationId xmlns:a16="http://schemas.microsoft.com/office/drawing/2014/main" id="{3E4A1C98-F63A-4247-8C96-FF04697980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5737" y="3155297"/>
            <a:ext cx="1443446" cy="1443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28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5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69581-7DAD-4920-B284-E6BA5F54A3B3}"/>
              </a:ext>
            </a:extLst>
          </p:cNvPr>
          <p:cNvSpPr>
            <a:spLocks noGrp="1"/>
          </p:cNvSpPr>
          <p:nvPr>
            <p:ph type="title"/>
          </p:nvPr>
        </p:nvSpPr>
        <p:spPr/>
        <p:txBody>
          <a:bodyPr/>
          <a:lstStyle/>
          <a:p>
            <a:r>
              <a:rPr lang="en-GB" dirty="0"/>
              <a:t>Well practiced approach</a:t>
            </a:r>
          </a:p>
        </p:txBody>
      </p:sp>
      <p:sp>
        <p:nvSpPr>
          <p:cNvPr id="3" name="Content Placeholder 2">
            <a:extLst>
              <a:ext uri="{FF2B5EF4-FFF2-40B4-BE49-F238E27FC236}">
                <a16:creationId xmlns:a16="http://schemas.microsoft.com/office/drawing/2014/main" id="{0CB3932B-F1F2-44DE-B25C-843D78E9C336}"/>
              </a:ext>
            </a:extLst>
          </p:cNvPr>
          <p:cNvSpPr>
            <a:spLocks noGrp="1"/>
          </p:cNvSpPr>
          <p:nvPr>
            <p:ph idx="1"/>
          </p:nvPr>
        </p:nvSpPr>
        <p:spPr>
          <a:xfrm>
            <a:off x="467544" y="2122927"/>
            <a:ext cx="4226376" cy="2811437"/>
          </a:xfrm>
        </p:spPr>
        <p:txBody>
          <a:bodyPr>
            <a:noAutofit/>
          </a:bodyPr>
          <a:lstStyle/>
          <a:p>
            <a:pPr marL="0" indent="0" algn="l">
              <a:buNone/>
            </a:pPr>
            <a:r>
              <a:rPr lang="en-US" sz="1600" b="0" i="0" dirty="0">
                <a:solidFill>
                  <a:srgbClr val="0A0A0A"/>
                </a:solidFill>
                <a:effectLst/>
                <a:latin typeface="Segoe Print" panose="02000600000000000000" pitchFamily="2" charset="0"/>
              </a:rPr>
              <a:t>There was no point in seeking to convert the intellectuals. For intellectuals would never be converted and would anyway always yield to the stronger, and this will always be “the man in the street.” Arguments must therefore be crude, clear, and forcible, and appeal to emotions and instincts, not the intellect. Truth was unimportant and entirely subordinate to tactics and psychology.</a:t>
            </a:r>
          </a:p>
          <a:p>
            <a:endParaRPr lang="en-GB" sz="1600" dirty="0">
              <a:latin typeface="Segoe Print" panose="02000600000000000000" pitchFamily="2" charset="0"/>
            </a:endParaRPr>
          </a:p>
        </p:txBody>
      </p:sp>
      <p:pic>
        <p:nvPicPr>
          <p:cNvPr id="4" name="Picture 3">
            <a:extLst>
              <a:ext uri="{FF2B5EF4-FFF2-40B4-BE49-F238E27FC236}">
                <a16:creationId xmlns:a16="http://schemas.microsoft.com/office/drawing/2014/main" id="{EA7AED72-37C2-4DB1-B4BF-DBA8E09E1305}"/>
              </a:ext>
            </a:extLst>
          </p:cNvPr>
          <p:cNvPicPr>
            <a:picLocks noChangeAspect="1"/>
          </p:cNvPicPr>
          <p:nvPr/>
        </p:nvPicPr>
        <p:blipFill>
          <a:blip r:embed="rId2"/>
          <a:stretch>
            <a:fillRect/>
          </a:stretch>
        </p:blipFill>
        <p:spPr>
          <a:xfrm>
            <a:off x="5119758" y="1657226"/>
            <a:ext cx="2851186" cy="2300957"/>
          </a:xfrm>
          <a:prstGeom prst="rect">
            <a:avLst/>
          </a:prstGeom>
        </p:spPr>
      </p:pic>
      <p:sp>
        <p:nvSpPr>
          <p:cNvPr id="5" name="Content Placeholder 2">
            <a:extLst>
              <a:ext uri="{FF2B5EF4-FFF2-40B4-BE49-F238E27FC236}">
                <a16:creationId xmlns:a16="http://schemas.microsoft.com/office/drawing/2014/main" id="{1ADE40C5-4D14-4984-A89F-DEF914A78C4E}"/>
              </a:ext>
            </a:extLst>
          </p:cNvPr>
          <p:cNvSpPr txBox="1">
            <a:spLocks/>
          </p:cNvSpPr>
          <p:nvPr/>
        </p:nvSpPr>
        <p:spPr>
          <a:xfrm>
            <a:off x="346983" y="5557986"/>
            <a:ext cx="8450033" cy="8079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dirty="0">
                <a:solidFill>
                  <a:srgbClr val="0A0A0A"/>
                </a:solidFill>
                <a:latin typeface="Segoe Print" panose="02000600000000000000" pitchFamily="2" charset="0"/>
              </a:rPr>
              <a:t>Activate the limbic system, amygdala and insula cortex… and appeal to those with limited critical thinking capabilities </a:t>
            </a:r>
          </a:p>
          <a:p>
            <a:pPr algn="ctr"/>
            <a:endParaRPr lang="en-GB" sz="1800" dirty="0"/>
          </a:p>
        </p:txBody>
      </p:sp>
      <p:pic>
        <p:nvPicPr>
          <p:cNvPr id="6148" name="Picture 4" descr="What Is the Meaning of the Pink Triangle? From Nazi Label to Gay Pride  Symbol - HISTORY">
            <a:extLst>
              <a:ext uri="{FF2B5EF4-FFF2-40B4-BE49-F238E27FC236}">
                <a16:creationId xmlns:a16="http://schemas.microsoft.com/office/drawing/2014/main" id="{D560E7FA-33A0-4A0D-8D69-EFCC898EF1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1936" y="3668470"/>
            <a:ext cx="1721238" cy="172123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1933 Book Burnings — United States Holocaust Memorial Museum">
            <a:extLst>
              <a:ext uri="{FF2B5EF4-FFF2-40B4-BE49-F238E27FC236}">
                <a16:creationId xmlns:a16="http://schemas.microsoft.com/office/drawing/2014/main" id="{CD4D6A99-0BA4-4D8B-8FA0-7F40D0CE0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5351" y="3363403"/>
            <a:ext cx="2251665" cy="1792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1330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88D4-DF25-48F7-8616-72661798560E}"/>
              </a:ext>
            </a:extLst>
          </p:cNvPr>
          <p:cNvSpPr>
            <a:spLocks noGrp="1"/>
          </p:cNvSpPr>
          <p:nvPr>
            <p:ph type="title"/>
          </p:nvPr>
        </p:nvSpPr>
        <p:spPr/>
        <p:txBody>
          <a:bodyPr/>
          <a:lstStyle/>
          <a:p>
            <a:r>
              <a:rPr lang="en-GB" dirty="0"/>
              <a:t>Propaganda</a:t>
            </a:r>
          </a:p>
        </p:txBody>
      </p:sp>
      <p:sp>
        <p:nvSpPr>
          <p:cNvPr id="3" name="Content Placeholder 2">
            <a:extLst>
              <a:ext uri="{FF2B5EF4-FFF2-40B4-BE49-F238E27FC236}">
                <a16:creationId xmlns:a16="http://schemas.microsoft.com/office/drawing/2014/main" id="{1D8D7A5A-EE36-43F3-91C8-BA359D667CE3}"/>
              </a:ext>
            </a:extLst>
          </p:cNvPr>
          <p:cNvSpPr>
            <a:spLocks noGrp="1"/>
          </p:cNvSpPr>
          <p:nvPr>
            <p:ph idx="1"/>
          </p:nvPr>
        </p:nvSpPr>
        <p:spPr>
          <a:xfrm>
            <a:off x="467544" y="1671699"/>
            <a:ext cx="4400547" cy="4793110"/>
          </a:xfrm>
        </p:spPr>
        <p:txBody>
          <a:bodyPr>
            <a:normAutofit fontScale="47500" lnSpcReduction="20000"/>
          </a:bodyPr>
          <a:lstStyle/>
          <a:p>
            <a:r>
              <a:rPr lang="en-GB" dirty="0">
                <a:latin typeface="Segoe Print" panose="02000600000000000000" pitchFamily="2" charset="0"/>
              </a:rPr>
              <a:t>Classic Us and </a:t>
            </a:r>
            <a:r>
              <a:rPr lang="en-GB" dirty="0" err="1">
                <a:latin typeface="Segoe Print" panose="02000600000000000000" pitchFamily="2" charset="0"/>
              </a:rPr>
              <a:t>Them’ing</a:t>
            </a:r>
            <a:r>
              <a:rPr lang="en-GB" dirty="0">
                <a:latin typeface="Segoe Print" panose="02000600000000000000" pitchFamily="2" charset="0"/>
              </a:rPr>
              <a:t> (Kin selection)</a:t>
            </a:r>
          </a:p>
          <a:p>
            <a:r>
              <a:rPr lang="en-GB" dirty="0">
                <a:latin typeface="Segoe Print" panose="02000600000000000000" pitchFamily="2" charset="0"/>
              </a:rPr>
              <a:t>Demonisation and dehumanising (media love this)</a:t>
            </a:r>
          </a:p>
          <a:p>
            <a:r>
              <a:rPr lang="en-GB" dirty="0">
                <a:latin typeface="Segoe Print" panose="02000600000000000000" pitchFamily="2" charset="0"/>
              </a:rPr>
              <a:t>Danger and threat to the safety and rights of ‘ordinary’ women, children and folks.</a:t>
            </a:r>
          </a:p>
          <a:p>
            <a:r>
              <a:rPr lang="en-GB" dirty="0">
                <a:latin typeface="Segoe Print" panose="02000600000000000000" pitchFamily="2" charset="0"/>
              </a:rPr>
              <a:t>Demanding activists, deluded, dangerous predators and </a:t>
            </a:r>
            <a:r>
              <a:rPr lang="en-GB" sz="3400" dirty="0">
                <a:latin typeface="Segoe Print" panose="02000600000000000000" pitchFamily="2" charset="0"/>
              </a:rPr>
              <a:t>offenders</a:t>
            </a:r>
            <a:r>
              <a:rPr lang="en-GB" dirty="0">
                <a:latin typeface="Segoe Print" panose="02000600000000000000" pitchFamily="2" charset="0"/>
              </a:rPr>
              <a:t>  (sandmen)</a:t>
            </a:r>
          </a:p>
          <a:p>
            <a:r>
              <a:rPr lang="en-GB" dirty="0">
                <a:latin typeface="Segoe Print" panose="02000600000000000000" pitchFamily="2" charset="0"/>
              </a:rPr>
              <a:t>Denying validity of trans folks and the actual science</a:t>
            </a:r>
          </a:p>
          <a:p>
            <a:r>
              <a:rPr lang="en-GB" dirty="0">
                <a:latin typeface="Segoe Print" panose="02000600000000000000" pitchFamily="2" charset="0"/>
              </a:rPr>
              <a:t>Pushing false information about treatment, rights, ‘erasure’, detransition and so on…</a:t>
            </a:r>
          </a:p>
          <a:p>
            <a:r>
              <a:rPr lang="en-GB" dirty="0">
                <a:latin typeface="Segoe Print" panose="02000600000000000000" pitchFamily="2" charset="0"/>
              </a:rPr>
              <a:t>When challenged claim trying to be silenced, trying to have freedom of speech suppressed.. Being victims of ’wokeness’ or ‘cancel culture’ while aggressively silencing opponents</a:t>
            </a:r>
          </a:p>
          <a:p>
            <a:r>
              <a:rPr lang="en-GB" dirty="0">
                <a:latin typeface="Segoe Print" panose="02000600000000000000" pitchFamily="2" charset="0"/>
              </a:rPr>
              <a:t>Making high profile transphobes into ‘victims and martyrs’. JK Rowling (national treasure), Kathleen Stock (academic freedom)….</a:t>
            </a:r>
          </a:p>
          <a:p>
            <a:pPr lvl="1"/>
            <a:endParaRPr lang="en-GB" dirty="0">
              <a:latin typeface="Segoe Print" panose="02000600000000000000" pitchFamily="2" charset="0"/>
            </a:endParaRPr>
          </a:p>
        </p:txBody>
      </p:sp>
      <p:pic>
        <p:nvPicPr>
          <p:cNvPr id="1026" name="Picture 2" descr="Intragroup Stereotypes: The Stereotype Content Model. | Download Scientific  Diagram">
            <a:extLst>
              <a:ext uri="{FF2B5EF4-FFF2-40B4-BE49-F238E27FC236}">
                <a16:creationId xmlns:a16="http://schemas.microsoft.com/office/drawing/2014/main" id="{D9C2749D-A3FD-45F1-9675-857170C3E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7130" y="2050839"/>
            <a:ext cx="3670263" cy="32067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846F44C-20CC-45DF-8BD9-E51CFD521E43}"/>
              </a:ext>
            </a:extLst>
          </p:cNvPr>
          <p:cNvSpPr txBox="1"/>
          <p:nvPr/>
        </p:nvSpPr>
        <p:spPr>
          <a:xfrm>
            <a:off x="6156962" y="5502994"/>
            <a:ext cx="1759131" cy="600164"/>
          </a:xfrm>
          <a:prstGeom prst="rect">
            <a:avLst/>
          </a:prstGeom>
          <a:noFill/>
        </p:spPr>
        <p:txBody>
          <a:bodyPr wrap="square" rtlCol="0">
            <a:spAutoFit/>
          </a:bodyPr>
          <a:lstStyle/>
          <a:p>
            <a:pPr algn="ctr"/>
            <a:r>
              <a:rPr lang="en-GB" sz="1100" dirty="0"/>
              <a:t>Susan Fisk </a:t>
            </a:r>
          </a:p>
          <a:p>
            <a:pPr algn="ctr"/>
            <a:r>
              <a:rPr lang="en-GB" sz="1100" dirty="0"/>
              <a:t>Social Psychology Princeton University</a:t>
            </a:r>
          </a:p>
        </p:txBody>
      </p:sp>
    </p:spTree>
    <p:extLst>
      <p:ext uri="{BB962C8B-B14F-4D97-AF65-F5344CB8AC3E}">
        <p14:creationId xmlns:p14="http://schemas.microsoft.com/office/powerpoint/2010/main" val="27470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88D4-DF25-48F7-8616-72661798560E}"/>
              </a:ext>
            </a:extLst>
          </p:cNvPr>
          <p:cNvSpPr>
            <a:spLocks noGrp="1"/>
          </p:cNvSpPr>
          <p:nvPr>
            <p:ph type="title"/>
          </p:nvPr>
        </p:nvSpPr>
        <p:spPr/>
        <p:txBody>
          <a:bodyPr/>
          <a:lstStyle/>
          <a:p>
            <a:r>
              <a:rPr lang="en-GB" dirty="0"/>
              <a:t>Divide and conquer</a:t>
            </a:r>
          </a:p>
        </p:txBody>
      </p:sp>
      <p:sp>
        <p:nvSpPr>
          <p:cNvPr id="3" name="Content Placeholder 2">
            <a:extLst>
              <a:ext uri="{FF2B5EF4-FFF2-40B4-BE49-F238E27FC236}">
                <a16:creationId xmlns:a16="http://schemas.microsoft.com/office/drawing/2014/main" id="{1D8D7A5A-EE36-43F3-91C8-BA359D667CE3}"/>
              </a:ext>
            </a:extLst>
          </p:cNvPr>
          <p:cNvSpPr>
            <a:spLocks noGrp="1"/>
          </p:cNvSpPr>
          <p:nvPr>
            <p:ph idx="1"/>
          </p:nvPr>
        </p:nvSpPr>
        <p:spPr>
          <a:xfrm>
            <a:off x="457912" y="1378148"/>
            <a:ext cx="4400547" cy="5426554"/>
          </a:xfrm>
        </p:spPr>
        <p:txBody>
          <a:bodyPr>
            <a:normAutofit fontScale="47500" lnSpcReduction="20000"/>
          </a:bodyPr>
          <a:lstStyle/>
          <a:p>
            <a:endParaRPr lang="en-GB" dirty="0">
              <a:latin typeface="Segoe Print" panose="02000600000000000000" pitchFamily="2" charset="0"/>
            </a:endParaRPr>
          </a:p>
          <a:p>
            <a:r>
              <a:rPr lang="en-GB" dirty="0">
                <a:latin typeface="Segoe Print" panose="02000600000000000000" pitchFamily="2" charset="0"/>
              </a:rPr>
              <a:t>Set up groups that claim to represent those who are threatened by trans folks</a:t>
            </a:r>
          </a:p>
          <a:p>
            <a:pPr lvl="1"/>
            <a:r>
              <a:rPr lang="en-GB" dirty="0">
                <a:latin typeface="Segoe Print" panose="02000600000000000000" pitchFamily="2" charset="0"/>
              </a:rPr>
              <a:t>Feminists</a:t>
            </a:r>
          </a:p>
          <a:p>
            <a:pPr lvl="1"/>
            <a:r>
              <a:rPr lang="en-GB" dirty="0">
                <a:latin typeface="Segoe Print" panose="02000600000000000000" pitchFamily="2" charset="0"/>
              </a:rPr>
              <a:t>LGB folks</a:t>
            </a:r>
          </a:p>
          <a:p>
            <a:pPr lvl="1"/>
            <a:r>
              <a:rPr lang="en-GB" dirty="0">
                <a:latin typeface="Segoe Print" panose="02000600000000000000" pitchFamily="2" charset="0"/>
              </a:rPr>
              <a:t>Religious folks</a:t>
            </a:r>
          </a:p>
          <a:p>
            <a:pPr lvl="1"/>
            <a:r>
              <a:rPr lang="en-GB" dirty="0">
                <a:latin typeface="Segoe Print" panose="02000600000000000000" pitchFamily="2" charset="0"/>
              </a:rPr>
              <a:t>School children</a:t>
            </a:r>
          </a:p>
          <a:p>
            <a:r>
              <a:rPr lang="en-GB" dirty="0">
                <a:latin typeface="Segoe Print" panose="02000600000000000000" pitchFamily="2" charset="0"/>
              </a:rPr>
              <a:t>On surface good cause but primary purpose is promoting transphobia and trans exclusion</a:t>
            </a:r>
          </a:p>
          <a:p>
            <a:r>
              <a:rPr lang="en-GB" dirty="0">
                <a:latin typeface="Segoe Print" panose="02000600000000000000" pitchFamily="2" charset="0"/>
              </a:rPr>
              <a:t>Trying to depict conflicts in equalities act (sex vs gender rights) </a:t>
            </a:r>
          </a:p>
          <a:p>
            <a:r>
              <a:rPr lang="en-GB" dirty="0">
                <a:latin typeface="Segoe Print" panose="02000600000000000000" pitchFamily="2" charset="0"/>
              </a:rPr>
              <a:t>Attack supporters and especially Stonewall. But also Mermaids, councils, YHA, Guides and any group supporting trans folks</a:t>
            </a:r>
          </a:p>
          <a:p>
            <a:r>
              <a:rPr lang="en-GB" dirty="0">
                <a:latin typeface="Segoe Print" panose="02000600000000000000" pitchFamily="2" charset="0"/>
              </a:rPr>
              <a:t>Use these groups for political and other  lobbying</a:t>
            </a:r>
          </a:p>
          <a:p>
            <a:r>
              <a:rPr lang="en-GB" dirty="0">
                <a:latin typeface="Segoe Print" panose="02000600000000000000" pitchFamily="2" charset="0"/>
              </a:rPr>
              <a:t>A lot of cross over of those involved in these groups</a:t>
            </a:r>
          </a:p>
          <a:p>
            <a:r>
              <a:rPr lang="en-GB" dirty="0">
                <a:latin typeface="Segoe Print" panose="02000600000000000000" pitchFamily="2" charset="0"/>
              </a:rPr>
              <a:t>Seed funded from ‘crowd sources’ and common back office support</a:t>
            </a:r>
          </a:p>
          <a:p>
            <a:r>
              <a:rPr lang="en-GB" dirty="0">
                <a:latin typeface="Segoe Print" panose="02000600000000000000" pitchFamily="2" charset="0"/>
              </a:rPr>
              <a:t>Extensive use of Social Media (e.g. Mumsnet) with dog piling a common tactic especially using sock puppets.</a:t>
            </a:r>
          </a:p>
          <a:p>
            <a:endParaRPr lang="en-GB" dirty="0">
              <a:latin typeface="Segoe Print" panose="02000600000000000000" pitchFamily="2" charset="0"/>
            </a:endParaRPr>
          </a:p>
          <a:p>
            <a:pPr lvl="1"/>
            <a:endParaRPr lang="en-GB" dirty="0">
              <a:latin typeface="Segoe Print" panose="02000600000000000000" pitchFamily="2" charset="0"/>
            </a:endParaRPr>
          </a:p>
        </p:txBody>
      </p:sp>
      <p:pic>
        <p:nvPicPr>
          <p:cNvPr id="4098" name="Picture 2" descr="Trans-exclusionary group LGB Alliance has officially been recognised as a  'charity'">
            <a:extLst>
              <a:ext uri="{FF2B5EF4-FFF2-40B4-BE49-F238E27FC236}">
                <a16:creationId xmlns:a16="http://schemas.microsoft.com/office/drawing/2014/main" id="{0E7A7B32-54B7-4EF2-BF0C-7893423A4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189" y="1378148"/>
            <a:ext cx="27051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afe Schools Alliance UK - Home | Facebook">
            <a:extLst>
              <a:ext uri="{FF2B5EF4-FFF2-40B4-BE49-F238E27FC236}">
                <a16:creationId xmlns:a16="http://schemas.microsoft.com/office/drawing/2014/main" id="{61AC8973-7FCA-47A7-97B9-077879EEB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339" y="2595983"/>
            <a:ext cx="2075359" cy="8324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ay be an image of text">
            <a:extLst>
              <a:ext uri="{FF2B5EF4-FFF2-40B4-BE49-F238E27FC236}">
                <a16:creationId xmlns:a16="http://schemas.microsoft.com/office/drawing/2014/main" id="{613DFFF8-C420-4B8B-8A65-7B7A0D09F50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8510" y="4150298"/>
            <a:ext cx="2922038" cy="2191180"/>
          </a:xfrm>
          <a:prstGeom prst="rect">
            <a:avLst/>
          </a:prstGeom>
          <a:noFill/>
          <a:ln>
            <a:noFill/>
          </a:ln>
        </p:spPr>
      </p:pic>
      <p:pic>
        <p:nvPicPr>
          <p:cNvPr id="5" name="Picture 4">
            <a:extLst>
              <a:ext uri="{FF2B5EF4-FFF2-40B4-BE49-F238E27FC236}">
                <a16:creationId xmlns:a16="http://schemas.microsoft.com/office/drawing/2014/main" id="{8B6D3358-C669-449E-A1CD-0175C705CC18}"/>
              </a:ext>
            </a:extLst>
          </p:cNvPr>
          <p:cNvPicPr>
            <a:picLocks noChangeAspect="1"/>
          </p:cNvPicPr>
          <p:nvPr/>
        </p:nvPicPr>
        <p:blipFill>
          <a:blip r:embed="rId5"/>
          <a:stretch>
            <a:fillRect/>
          </a:stretch>
        </p:blipFill>
        <p:spPr>
          <a:xfrm>
            <a:off x="5168642" y="3169360"/>
            <a:ext cx="1357237" cy="851708"/>
          </a:xfrm>
          <a:prstGeom prst="rect">
            <a:avLst/>
          </a:prstGeom>
        </p:spPr>
      </p:pic>
      <p:pic>
        <p:nvPicPr>
          <p:cNvPr id="4104" name="Picture 8" descr="Woman's Place UK - Wikipedia">
            <a:extLst>
              <a:ext uri="{FF2B5EF4-FFF2-40B4-BE49-F238E27FC236}">
                <a16:creationId xmlns:a16="http://schemas.microsoft.com/office/drawing/2014/main" id="{3586BA6F-E73B-4C24-B81E-EC3F7980B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9590" y="3692348"/>
            <a:ext cx="1357237" cy="1363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7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500"/>
                                        <p:tgtEl>
                                          <p:spTgt spid="4098"/>
                                        </p:tgtEl>
                                      </p:cBhvr>
                                    </p:animEffect>
                                  </p:childTnLst>
                                </p:cTn>
                              </p:par>
                              <p:par>
                                <p:cTn id="25" presetID="10" presetClass="entr" presetSubtype="0"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fade">
                                      <p:cBhvr>
                                        <p:cTn id="27" dur="500"/>
                                        <p:tgtEl>
                                          <p:spTgt spid="4100"/>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4104"/>
                                        </p:tgtEl>
                                        <p:attrNameLst>
                                          <p:attrName>style.visibility</p:attrName>
                                        </p:attrNameLst>
                                      </p:cBhvr>
                                      <p:to>
                                        <p:strVal val="visible"/>
                                      </p:to>
                                    </p:set>
                                    <p:animEffect transition="in" filter="fade">
                                      <p:cBhvr>
                                        <p:cTn id="33" dur="500"/>
                                        <p:tgtEl>
                                          <p:spTgt spid="410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fade">
                                      <p:cBhvr>
                                        <p:cTn id="58" dur="5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arn(inVertical)">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xEl>
                                              <p:pRg st="11" end="11"/>
                                            </p:txEl>
                                          </p:spTgt>
                                        </p:tgtEl>
                                        <p:attrNameLst>
                                          <p:attrName>style.visibility</p:attrName>
                                        </p:attrNameLst>
                                      </p:cBhvr>
                                      <p:to>
                                        <p:strVal val="visible"/>
                                      </p:to>
                                    </p:set>
                                    <p:animEffect transition="in" filter="fade">
                                      <p:cBhvr>
                                        <p:cTn id="68" dur="500"/>
                                        <p:tgtEl>
                                          <p:spTgt spid="3">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Effect transition="in" filter="fade">
                                      <p:cBhvr>
                                        <p:cTn id="7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AD31-FC1E-474A-A690-51F815A531D6}"/>
              </a:ext>
            </a:extLst>
          </p:cNvPr>
          <p:cNvSpPr>
            <a:spLocks noGrp="1"/>
          </p:cNvSpPr>
          <p:nvPr>
            <p:ph type="title"/>
          </p:nvPr>
        </p:nvSpPr>
        <p:spPr/>
        <p:txBody>
          <a:bodyPr/>
          <a:lstStyle/>
          <a:p>
            <a:r>
              <a:rPr lang="en-GB" dirty="0"/>
              <a:t>Lawfare</a:t>
            </a:r>
          </a:p>
        </p:txBody>
      </p:sp>
      <p:sp>
        <p:nvSpPr>
          <p:cNvPr id="3" name="Content Placeholder 2">
            <a:extLst>
              <a:ext uri="{FF2B5EF4-FFF2-40B4-BE49-F238E27FC236}">
                <a16:creationId xmlns:a16="http://schemas.microsoft.com/office/drawing/2014/main" id="{EDE968B6-92F1-4BED-BF15-AA6FE1A77D3B}"/>
              </a:ext>
            </a:extLst>
          </p:cNvPr>
          <p:cNvSpPr>
            <a:spLocks noGrp="1"/>
          </p:cNvSpPr>
          <p:nvPr>
            <p:ph idx="1"/>
          </p:nvPr>
        </p:nvSpPr>
        <p:spPr>
          <a:xfrm>
            <a:off x="345146" y="2171783"/>
            <a:ext cx="4811486" cy="3726097"/>
          </a:xfrm>
        </p:spPr>
        <p:txBody>
          <a:bodyPr>
            <a:normAutofit fontScale="47500" lnSpcReduction="20000"/>
          </a:bodyPr>
          <a:lstStyle/>
          <a:p>
            <a:r>
              <a:rPr lang="en-GB" dirty="0">
                <a:latin typeface="Segoe Print" panose="02000600000000000000" pitchFamily="2" charset="0"/>
              </a:rPr>
              <a:t>Legal cases to  challenge access to healthcare, rights, organisations</a:t>
            </a:r>
          </a:p>
          <a:p>
            <a:r>
              <a:rPr lang="en-GB" dirty="0">
                <a:latin typeface="Segoe Print" panose="02000600000000000000" pitchFamily="2" charset="0"/>
              </a:rPr>
              <a:t>Raise £25k to £100k plus through black money crowdfunding in matter of days</a:t>
            </a:r>
          </a:p>
          <a:p>
            <a:r>
              <a:rPr lang="en-GB" dirty="0">
                <a:latin typeface="Segoe Print" panose="02000600000000000000" pitchFamily="2" charset="0"/>
              </a:rPr>
              <a:t>Cases against Supporters – Councils, Stonewall, knowing they cannot readily afford </a:t>
            </a:r>
            <a:r>
              <a:rPr lang="en-GB" dirty="0" err="1">
                <a:latin typeface="Segoe Print" panose="02000600000000000000" pitchFamily="2" charset="0"/>
              </a:rPr>
              <a:t>defense</a:t>
            </a:r>
            <a:r>
              <a:rPr lang="en-GB" dirty="0">
                <a:latin typeface="Segoe Print" panose="02000600000000000000" pitchFamily="2" charset="0"/>
              </a:rPr>
              <a:t> costs</a:t>
            </a:r>
          </a:p>
          <a:p>
            <a:r>
              <a:rPr lang="en-GB" dirty="0">
                <a:latin typeface="Segoe Print" panose="02000600000000000000" pitchFamily="2" charset="0"/>
              </a:rPr>
              <a:t>Threaten cases against anyone who challenges them. Libel etc. knowing that those threatened cannot afford to defend the cases and therefore will silence them.</a:t>
            </a:r>
          </a:p>
          <a:p>
            <a:r>
              <a:rPr lang="en-GB" dirty="0">
                <a:latin typeface="Segoe Print" panose="02000600000000000000" pitchFamily="2" charset="0"/>
              </a:rPr>
              <a:t>Use impressionable individuals to front these cases (13 year old schoolgirl)</a:t>
            </a:r>
          </a:p>
          <a:p>
            <a:r>
              <a:rPr lang="en-GB" dirty="0">
                <a:latin typeface="Segoe Print" panose="02000600000000000000" pitchFamily="2" charset="0"/>
              </a:rPr>
              <a:t>Common legal team (Paul </a:t>
            </a:r>
            <a:r>
              <a:rPr lang="en-GB" dirty="0" err="1">
                <a:latin typeface="Segoe Print" panose="02000600000000000000" pitchFamily="2" charset="0"/>
              </a:rPr>
              <a:t>Conrathe</a:t>
            </a:r>
            <a:r>
              <a:rPr lang="en-GB" dirty="0">
                <a:latin typeface="Segoe Print" panose="02000600000000000000" pitchFamily="2" charset="0"/>
              </a:rPr>
              <a:t>)</a:t>
            </a:r>
          </a:p>
          <a:p>
            <a:r>
              <a:rPr lang="en-GB" dirty="0">
                <a:latin typeface="Segoe Print" panose="02000600000000000000" pitchFamily="2" charset="0"/>
              </a:rPr>
              <a:t>Heavily publicise successful cases. Bury the many unsuccessful appeals and cases.</a:t>
            </a:r>
          </a:p>
          <a:p>
            <a:endParaRPr lang="en-GB" dirty="0"/>
          </a:p>
          <a:p>
            <a:pPr marL="0" indent="0">
              <a:buNone/>
            </a:pPr>
            <a:endParaRPr lang="en-GB" dirty="0"/>
          </a:p>
        </p:txBody>
      </p:sp>
      <p:pic>
        <p:nvPicPr>
          <p:cNvPr id="7" name="Picture 6">
            <a:extLst>
              <a:ext uri="{FF2B5EF4-FFF2-40B4-BE49-F238E27FC236}">
                <a16:creationId xmlns:a16="http://schemas.microsoft.com/office/drawing/2014/main" id="{C0C3A590-7DFE-4849-A036-337BD77FE0BC}"/>
              </a:ext>
            </a:extLst>
          </p:cNvPr>
          <p:cNvPicPr>
            <a:picLocks noChangeAspect="1"/>
          </p:cNvPicPr>
          <p:nvPr/>
        </p:nvPicPr>
        <p:blipFill>
          <a:blip r:embed="rId2"/>
          <a:stretch>
            <a:fillRect/>
          </a:stretch>
        </p:blipFill>
        <p:spPr>
          <a:xfrm>
            <a:off x="5295969" y="4432663"/>
            <a:ext cx="2697188" cy="1691125"/>
          </a:xfrm>
          <a:prstGeom prst="rect">
            <a:avLst/>
          </a:prstGeom>
        </p:spPr>
      </p:pic>
      <p:pic>
        <p:nvPicPr>
          <p:cNvPr id="5" name="Picture 4">
            <a:extLst>
              <a:ext uri="{FF2B5EF4-FFF2-40B4-BE49-F238E27FC236}">
                <a16:creationId xmlns:a16="http://schemas.microsoft.com/office/drawing/2014/main" id="{2DA85E99-BEBB-4527-8023-6C10DCBDB996}"/>
              </a:ext>
            </a:extLst>
          </p:cNvPr>
          <p:cNvPicPr>
            <a:picLocks noChangeAspect="1"/>
          </p:cNvPicPr>
          <p:nvPr/>
        </p:nvPicPr>
        <p:blipFill>
          <a:blip r:embed="rId3"/>
          <a:stretch>
            <a:fillRect/>
          </a:stretch>
        </p:blipFill>
        <p:spPr>
          <a:xfrm>
            <a:off x="6132497" y="2171783"/>
            <a:ext cx="2391883" cy="2465029"/>
          </a:xfrm>
          <a:prstGeom prst="rect">
            <a:avLst/>
          </a:prstGeom>
        </p:spPr>
      </p:pic>
    </p:spTree>
    <p:extLst>
      <p:ext uri="{BB962C8B-B14F-4D97-AF65-F5344CB8AC3E}">
        <p14:creationId xmlns:p14="http://schemas.microsoft.com/office/powerpoint/2010/main" val="242295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4" name="Picture 6" descr="May be an image of 1 person and text that says &quot;Phillips All-powerful Stonewall has overreached itself The LGBT lobby group has swallowed our institutions while abandoning its founding purpose responsibility policy think rights, agenda @MELANIELATEST BBC Whitehall was improper thrash around merely Orthodox mmunity about exposed aimed homophobes&quot; nslaught against accepte ethics. can plausibly claim be the most cancelled person on the planet sex Marriage and detached procreation. ears Stonewall's tonewall multiply he labelled fthese diminished legislative group has emand turned happiness. Stonewall Stonewall foundation values ul freedom weca he&quot;">
            <a:extLst>
              <a:ext uri="{FF2B5EF4-FFF2-40B4-BE49-F238E27FC236}">
                <a16:creationId xmlns:a16="http://schemas.microsoft.com/office/drawing/2014/main" id="{38CC48F4-A175-46FA-A012-E556D2A26AF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16" r="-1" b="53390"/>
          <a:stretch/>
        </p:blipFill>
        <p:spPr bwMode="auto">
          <a:xfrm>
            <a:off x="263511" y="1400730"/>
            <a:ext cx="3690782" cy="13173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3B97061-41C0-4BF3-9FCF-5EC2493431F7}"/>
              </a:ext>
            </a:extLst>
          </p:cNvPr>
          <p:cNvSpPr>
            <a:spLocks noGrp="1"/>
          </p:cNvSpPr>
          <p:nvPr>
            <p:ph type="title"/>
          </p:nvPr>
        </p:nvSpPr>
        <p:spPr/>
        <p:txBody>
          <a:bodyPr/>
          <a:lstStyle/>
          <a:p>
            <a:r>
              <a:rPr lang="en-GB" dirty="0"/>
              <a:t>Constant media attack</a:t>
            </a:r>
          </a:p>
        </p:txBody>
      </p:sp>
      <p:sp>
        <p:nvSpPr>
          <p:cNvPr id="3" name="AutoShape 2" descr="May be an image of text">
            <a:extLst>
              <a:ext uri="{FF2B5EF4-FFF2-40B4-BE49-F238E27FC236}">
                <a16:creationId xmlns:a16="http://schemas.microsoft.com/office/drawing/2014/main" id="{2ECD0870-FA40-4F63-87BD-D362379D332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2" name="Picture 4" descr="May be an image of text">
            <a:extLst>
              <a:ext uri="{FF2B5EF4-FFF2-40B4-BE49-F238E27FC236}">
                <a16:creationId xmlns:a16="http://schemas.microsoft.com/office/drawing/2014/main" id="{F842C278-D388-4EEB-B92F-79BB370DD7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7495" y="1631187"/>
            <a:ext cx="2650459" cy="22332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ay be an image of text that says &quot;ETIMES Wednesday December222021 221 December News Feminists condemn plan to ease trans recognition rules Stubley equalities Prominent feminists ectaration eemed moving having self-identification Recognition transgender&quot;">
            <a:extLst>
              <a:ext uri="{FF2B5EF4-FFF2-40B4-BE49-F238E27FC236}">
                <a16:creationId xmlns:a16="http://schemas.microsoft.com/office/drawing/2014/main" id="{CE71A583-1031-4F70-8E10-41B13FD9115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579" r="8810" b="36166"/>
          <a:stretch/>
        </p:blipFill>
        <p:spPr bwMode="auto">
          <a:xfrm>
            <a:off x="908462" y="2217971"/>
            <a:ext cx="4585208" cy="10081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May be an image of text that says &quot;emphatic exasseraton hott halfYack Shriver Comment Trans purity test has ost touch with reality The drift towards ever more progressive attitudes leading the pervasive denial that male female bodies exist Statues can bring us all sunshine as vell as strife rack.&quot;">
            <a:extLst>
              <a:ext uri="{FF2B5EF4-FFF2-40B4-BE49-F238E27FC236}">
                <a16:creationId xmlns:a16="http://schemas.microsoft.com/office/drawing/2014/main" id="{42643039-32E7-480D-A8B2-F5F58CEE91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21" t="19463" r="7609" b="68512"/>
          <a:stretch/>
        </p:blipFill>
        <p:spPr bwMode="auto">
          <a:xfrm>
            <a:off x="316463" y="2870172"/>
            <a:ext cx="4033468" cy="72765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No photo description available.">
            <a:extLst>
              <a:ext uri="{FF2B5EF4-FFF2-40B4-BE49-F238E27FC236}">
                <a16:creationId xmlns:a16="http://schemas.microsoft.com/office/drawing/2014/main" id="{586CD3AB-B01B-4C6A-85D4-76D43AB3313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579" r="18384" b="69428"/>
          <a:stretch/>
        </p:blipFill>
        <p:spPr bwMode="auto">
          <a:xfrm>
            <a:off x="137184" y="3429000"/>
            <a:ext cx="2595153" cy="137018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May be an image of text">
            <a:extLst>
              <a:ext uri="{FF2B5EF4-FFF2-40B4-BE49-F238E27FC236}">
                <a16:creationId xmlns:a16="http://schemas.microsoft.com/office/drawing/2014/main" id="{37F275ED-9212-4FB1-A2B5-181DEF0339F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45" b="61572"/>
          <a:stretch/>
        </p:blipFill>
        <p:spPr bwMode="auto">
          <a:xfrm>
            <a:off x="2671928" y="3579709"/>
            <a:ext cx="3039353" cy="9412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924CD0A-104C-4FD2-917B-664E8B6229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7353" y="1518618"/>
            <a:ext cx="2467512" cy="2976436"/>
          </a:xfrm>
          <a:prstGeom prst="rect">
            <a:avLst/>
          </a:prstGeom>
        </p:spPr>
      </p:pic>
      <p:pic>
        <p:nvPicPr>
          <p:cNvPr id="7182" name="Picture 14" descr="May be an image of one or more people, glasses and text that says &quot;Two academics reveal the shocking reality of university cancel culture after being silenced for questioning ran activists who made a list of their 'crimes' and told them to 'shut up' By Sanchez Manning Social Affairs Correspondent For The Mail On Sunday 22:01 22 May 2021, updated 00:02 23 May 2021&quot;">
            <a:extLst>
              <a:ext uri="{FF2B5EF4-FFF2-40B4-BE49-F238E27FC236}">
                <a16:creationId xmlns:a16="http://schemas.microsoft.com/office/drawing/2014/main" id="{DBF86048-7744-4389-A0DB-AA97AD67AA8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6890" y="4363327"/>
            <a:ext cx="1945316" cy="2046205"/>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No photo description available.">
            <a:extLst>
              <a:ext uri="{FF2B5EF4-FFF2-40B4-BE49-F238E27FC236}">
                <a16:creationId xmlns:a16="http://schemas.microsoft.com/office/drawing/2014/main" id="{EA3DBF1A-AD8B-4480-A510-675F88D9BCD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 t="11683" r="50" b="44480"/>
          <a:stretch/>
        </p:blipFill>
        <p:spPr bwMode="auto">
          <a:xfrm>
            <a:off x="2288471" y="4451242"/>
            <a:ext cx="1800015" cy="1666084"/>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No photo description available.">
            <a:extLst>
              <a:ext uri="{FF2B5EF4-FFF2-40B4-BE49-F238E27FC236}">
                <a16:creationId xmlns:a16="http://schemas.microsoft.com/office/drawing/2014/main" id="{CE703968-2528-4BAA-88FF-944CC286D30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30007"/>
          <a:stretch/>
        </p:blipFill>
        <p:spPr bwMode="auto">
          <a:xfrm>
            <a:off x="6900182" y="4796373"/>
            <a:ext cx="1564303" cy="1459862"/>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No photo description available.">
            <a:extLst>
              <a:ext uri="{FF2B5EF4-FFF2-40B4-BE49-F238E27FC236}">
                <a16:creationId xmlns:a16="http://schemas.microsoft.com/office/drawing/2014/main" id="{8D4B1D80-7E82-4E4A-940D-FB9F3D17494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48767"/>
          <a:stretch/>
        </p:blipFill>
        <p:spPr bwMode="auto">
          <a:xfrm>
            <a:off x="4191605" y="4441024"/>
            <a:ext cx="2561945" cy="18152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358600C-516B-4044-A375-10CABA907116}"/>
              </a:ext>
            </a:extLst>
          </p:cNvPr>
          <p:cNvSpPr txBox="1"/>
          <p:nvPr/>
        </p:nvSpPr>
        <p:spPr>
          <a:xfrm>
            <a:off x="1433987" y="2825082"/>
            <a:ext cx="6011544" cy="1200329"/>
          </a:xfrm>
          <a:prstGeom prst="rect">
            <a:avLst/>
          </a:prstGeom>
          <a:solidFill>
            <a:srgbClr val="C00000"/>
          </a:solidFill>
        </p:spPr>
        <p:txBody>
          <a:bodyPr wrap="square" rtlCol="0">
            <a:spAutoFit/>
          </a:bodyPr>
          <a:lstStyle/>
          <a:p>
            <a:pPr algn="ctr"/>
            <a:r>
              <a:rPr lang="en-GB" sz="3600" b="1" dirty="0">
                <a:solidFill>
                  <a:schemeClr val="bg1"/>
                </a:solidFill>
              </a:rPr>
              <a:t>900 Trans articles in Mainstream Media in 2018</a:t>
            </a:r>
          </a:p>
        </p:txBody>
      </p:sp>
    </p:spTree>
    <p:extLst>
      <p:ext uri="{BB962C8B-B14F-4D97-AF65-F5344CB8AC3E}">
        <p14:creationId xmlns:p14="http://schemas.microsoft.com/office/powerpoint/2010/main" val="62488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500"/>
                                        <p:tgtEl>
                                          <p:spTgt spid="71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fade">
                                      <p:cBhvr>
                                        <p:cTn id="11" dur="500"/>
                                        <p:tgtEl>
                                          <p:spTgt spid="717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178"/>
                                        </p:tgtEl>
                                        <p:attrNameLst>
                                          <p:attrName>style.visibility</p:attrName>
                                        </p:attrNameLst>
                                      </p:cBhvr>
                                      <p:to>
                                        <p:strVal val="visible"/>
                                      </p:to>
                                    </p:set>
                                    <p:animEffect transition="in" filter="fade">
                                      <p:cBhvr>
                                        <p:cTn id="23" dur="500"/>
                                        <p:tgtEl>
                                          <p:spTgt spid="717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176"/>
                                        </p:tgtEl>
                                        <p:attrNameLst>
                                          <p:attrName>style.visibility</p:attrName>
                                        </p:attrNameLst>
                                      </p:cBhvr>
                                      <p:to>
                                        <p:strVal val="visible"/>
                                      </p:to>
                                    </p:set>
                                    <p:animEffect transition="in" filter="fade">
                                      <p:cBhvr>
                                        <p:cTn id="27" dur="500"/>
                                        <p:tgtEl>
                                          <p:spTgt spid="717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7190"/>
                                        </p:tgtEl>
                                        <p:attrNameLst>
                                          <p:attrName>style.visibility</p:attrName>
                                        </p:attrNameLst>
                                      </p:cBhvr>
                                      <p:to>
                                        <p:strVal val="visible"/>
                                      </p:to>
                                    </p:set>
                                    <p:animEffect transition="in" filter="wipe(down)">
                                      <p:cBhvr>
                                        <p:cTn id="36" dur="500"/>
                                        <p:tgtEl>
                                          <p:spTgt spid="7190"/>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7186"/>
                                        </p:tgtEl>
                                        <p:attrNameLst>
                                          <p:attrName>style.visibility</p:attrName>
                                        </p:attrNameLst>
                                      </p:cBhvr>
                                      <p:to>
                                        <p:strVal val="visible"/>
                                      </p:to>
                                    </p:set>
                                    <p:animEffect transition="in" filter="wipe(down)">
                                      <p:cBhvr>
                                        <p:cTn id="40" dur="500"/>
                                        <p:tgtEl>
                                          <p:spTgt spid="7186"/>
                                        </p:tgtEl>
                                      </p:cBhvr>
                                    </p:animEffect>
                                  </p:childTnLst>
                                </p:cTn>
                              </p:par>
                            </p:childTnLst>
                          </p:cTn>
                        </p:par>
                        <p:par>
                          <p:cTn id="41" fill="hold">
                            <p:stCondLst>
                              <p:cond delay="1500"/>
                            </p:stCondLst>
                            <p:childTnLst>
                              <p:par>
                                <p:cTn id="42" presetID="22" presetClass="entr" presetSubtype="4" fill="hold" nodeType="afterEffect">
                                  <p:stCondLst>
                                    <p:cond delay="0"/>
                                  </p:stCondLst>
                                  <p:childTnLst>
                                    <p:set>
                                      <p:cBhvr>
                                        <p:cTn id="43" dur="1" fill="hold">
                                          <p:stCondLst>
                                            <p:cond delay="0"/>
                                          </p:stCondLst>
                                        </p:cTn>
                                        <p:tgtEl>
                                          <p:spTgt spid="7182"/>
                                        </p:tgtEl>
                                        <p:attrNameLst>
                                          <p:attrName>style.visibility</p:attrName>
                                        </p:attrNameLst>
                                      </p:cBhvr>
                                      <p:to>
                                        <p:strVal val="visible"/>
                                      </p:to>
                                    </p:set>
                                    <p:animEffect transition="in" filter="wipe(down)">
                                      <p:cBhvr>
                                        <p:cTn id="44" dur="500"/>
                                        <p:tgtEl>
                                          <p:spTgt spid="7182"/>
                                        </p:tgtEl>
                                      </p:cBhvr>
                                    </p:animEffect>
                                  </p:childTnLst>
                                </p:cTn>
                              </p:par>
                            </p:childTnLst>
                          </p:cTn>
                        </p:par>
                        <p:par>
                          <p:cTn id="45" fill="hold">
                            <p:stCondLst>
                              <p:cond delay="2000"/>
                            </p:stCondLst>
                            <p:childTnLst>
                              <p:par>
                                <p:cTn id="46" presetID="22" presetClass="entr" presetSubtype="4" fill="hold" nodeType="afterEffect">
                                  <p:stCondLst>
                                    <p:cond delay="0"/>
                                  </p:stCondLst>
                                  <p:childTnLst>
                                    <p:set>
                                      <p:cBhvr>
                                        <p:cTn id="47" dur="1" fill="hold">
                                          <p:stCondLst>
                                            <p:cond delay="0"/>
                                          </p:stCondLst>
                                        </p:cTn>
                                        <p:tgtEl>
                                          <p:spTgt spid="7188"/>
                                        </p:tgtEl>
                                        <p:attrNameLst>
                                          <p:attrName>style.visibility</p:attrName>
                                        </p:attrNameLst>
                                      </p:cBhvr>
                                      <p:to>
                                        <p:strVal val="visible"/>
                                      </p:to>
                                    </p:set>
                                    <p:animEffect transition="in" filter="wipe(down)">
                                      <p:cBhvr>
                                        <p:cTn id="48" dur="500"/>
                                        <p:tgtEl>
                                          <p:spTgt spid="718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circle(in)">
                                      <p:cBhvr>
                                        <p:cTn id="5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0A7D-F294-4054-9D8A-126F468C6D9E}"/>
              </a:ext>
            </a:extLst>
          </p:cNvPr>
          <p:cNvSpPr>
            <a:spLocks noGrp="1"/>
          </p:cNvSpPr>
          <p:nvPr>
            <p:ph type="title"/>
          </p:nvPr>
        </p:nvSpPr>
        <p:spPr/>
        <p:txBody>
          <a:bodyPr/>
          <a:lstStyle/>
          <a:p>
            <a:r>
              <a:rPr lang="en-GB" dirty="0"/>
              <a:t>Evolution</a:t>
            </a:r>
          </a:p>
        </p:txBody>
      </p:sp>
      <p:sp>
        <p:nvSpPr>
          <p:cNvPr id="4" name="TextBox 3">
            <a:extLst>
              <a:ext uri="{FF2B5EF4-FFF2-40B4-BE49-F238E27FC236}">
                <a16:creationId xmlns:a16="http://schemas.microsoft.com/office/drawing/2014/main" id="{4F60F680-E061-4546-BA10-A42A7B7E7305}"/>
              </a:ext>
            </a:extLst>
          </p:cNvPr>
          <p:cNvSpPr txBox="1"/>
          <p:nvPr/>
        </p:nvSpPr>
        <p:spPr>
          <a:xfrm>
            <a:off x="3771746" y="5611425"/>
            <a:ext cx="2927980" cy="338554"/>
          </a:xfrm>
          <a:prstGeom prst="rect">
            <a:avLst/>
          </a:prstGeom>
          <a:noFill/>
        </p:spPr>
        <p:txBody>
          <a:bodyPr wrap="square" rtlCol="0">
            <a:spAutoFit/>
          </a:bodyPr>
          <a:lstStyle/>
          <a:p>
            <a:r>
              <a:rPr lang="en-GB" sz="1600" dirty="0"/>
              <a:t>Methods of Combining DNA</a:t>
            </a:r>
          </a:p>
        </p:txBody>
      </p:sp>
      <p:sp>
        <p:nvSpPr>
          <p:cNvPr id="5" name="TextBox 4">
            <a:extLst>
              <a:ext uri="{FF2B5EF4-FFF2-40B4-BE49-F238E27FC236}">
                <a16:creationId xmlns:a16="http://schemas.microsoft.com/office/drawing/2014/main" id="{E2FC7E19-B59E-41D5-A6CF-CD300DCEE069}"/>
              </a:ext>
            </a:extLst>
          </p:cNvPr>
          <p:cNvSpPr txBox="1"/>
          <p:nvPr/>
        </p:nvSpPr>
        <p:spPr>
          <a:xfrm>
            <a:off x="1057367" y="4814404"/>
            <a:ext cx="3652988" cy="338554"/>
          </a:xfrm>
          <a:prstGeom prst="rect">
            <a:avLst/>
          </a:prstGeom>
          <a:noFill/>
        </p:spPr>
        <p:txBody>
          <a:bodyPr wrap="square" rtlCol="0">
            <a:spAutoFit/>
          </a:bodyPr>
          <a:lstStyle/>
          <a:p>
            <a:r>
              <a:rPr lang="en-GB" sz="1600" dirty="0"/>
              <a:t>Methods of delivery and fertilisation </a:t>
            </a:r>
          </a:p>
        </p:txBody>
      </p:sp>
      <p:sp>
        <p:nvSpPr>
          <p:cNvPr id="6" name="TextBox 5">
            <a:extLst>
              <a:ext uri="{FF2B5EF4-FFF2-40B4-BE49-F238E27FC236}">
                <a16:creationId xmlns:a16="http://schemas.microsoft.com/office/drawing/2014/main" id="{82DC332D-3F7A-4E47-AA5C-4105F9E7A058}"/>
              </a:ext>
            </a:extLst>
          </p:cNvPr>
          <p:cNvSpPr txBox="1"/>
          <p:nvPr/>
        </p:nvSpPr>
        <p:spPr>
          <a:xfrm>
            <a:off x="755530" y="3863112"/>
            <a:ext cx="2192203" cy="338554"/>
          </a:xfrm>
          <a:prstGeom prst="rect">
            <a:avLst/>
          </a:prstGeom>
          <a:noFill/>
        </p:spPr>
        <p:txBody>
          <a:bodyPr wrap="square" rtlCol="0">
            <a:spAutoFit/>
          </a:bodyPr>
          <a:lstStyle/>
          <a:p>
            <a:r>
              <a:rPr lang="en-GB" sz="1600" dirty="0"/>
              <a:t>Methods of gestation</a:t>
            </a:r>
          </a:p>
        </p:txBody>
      </p:sp>
      <p:sp>
        <p:nvSpPr>
          <p:cNvPr id="7" name="TextBox 6">
            <a:extLst>
              <a:ext uri="{FF2B5EF4-FFF2-40B4-BE49-F238E27FC236}">
                <a16:creationId xmlns:a16="http://schemas.microsoft.com/office/drawing/2014/main" id="{AFA0D56A-0C5C-4E6C-8773-7587C23916EA}"/>
              </a:ext>
            </a:extLst>
          </p:cNvPr>
          <p:cNvSpPr txBox="1"/>
          <p:nvPr/>
        </p:nvSpPr>
        <p:spPr>
          <a:xfrm>
            <a:off x="359333" y="2853846"/>
            <a:ext cx="1991443" cy="338554"/>
          </a:xfrm>
          <a:prstGeom prst="rect">
            <a:avLst/>
          </a:prstGeom>
          <a:noFill/>
        </p:spPr>
        <p:txBody>
          <a:bodyPr wrap="square" rtlCol="0">
            <a:spAutoFit/>
          </a:bodyPr>
          <a:lstStyle/>
          <a:p>
            <a:r>
              <a:rPr lang="en-GB" sz="1600" dirty="0"/>
              <a:t>Supporting rearing </a:t>
            </a:r>
          </a:p>
        </p:txBody>
      </p:sp>
      <p:sp>
        <p:nvSpPr>
          <p:cNvPr id="8" name="TextBox 7">
            <a:extLst>
              <a:ext uri="{FF2B5EF4-FFF2-40B4-BE49-F238E27FC236}">
                <a16:creationId xmlns:a16="http://schemas.microsoft.com/office/drawing/2014/main" id="{2C262FF0-0FC6-4D42-ACA0-CDB963B69746}"/>
              </a:ext>
            </a:extLst>
          </p:cNvPr>
          <p:cNvSpPr txBox="1"/>
          <p:nvPr/>
        </p:nvSpPr>
        <p:spPr>
          <a:xfrm>
            <a:off x="5373666" y="4813266"/>
            <a:ext cx="3245585" cy="338554"/>
          </a:xfrm>
          <a:prstGeom prst="rect">
            <a:avLst/>
          </a:prstGeom>
          <a:noFill/>
        </p:spPr>
        <p:txBody>
          <a:bodyPr wrap="square" rtlCol="0">
            <a:spAutoFit/>
          </a:bodyPr>
          <a:lstStyle/>
          <a:p>
            <a:r>
              <a:rPr lang="en-GB" sz="1600" dirty="0"/>
              <a:t>Finding mate - Gender Identity</a:t>
            </a:r>
          </a:p>
        </p:txBody>
      </p:sp>
      <p:sp>
        <p:nvSpPr>
          <p:cNvPr id="9" name="TextBox 8">
            <a:extLst>
              <a:ext uri="{FF2B5EF4-FFF2-40B4-BE49-F238E27FC236}">
                <a16:creationId xmlns:a16="http://schemas.microsoft.com/office/drawing/2014/main" id="{E030DD1C-A6AD-45B4-A77B-74FE9570BFB2}"/>
              </a:ext>
            </a:extLst>
          </p:cNvPr>
          <p:cNvSpPr txBox="1"/>
          <p:nvPr/>
        </p:nvSpPr>
        <p:spPr>
          <a:xfrm>
            <a:off x="6993932" y="3674120"/>
            <a:ext cx="1743086" cy="584775"/>
          </a:xfrm>
          <a:prstGeom prst="rect">
            <a:avLst/>
          </a:prstGeom>
          <a:noFill/>
        </p:spPr>
        <p:txBody>
          <a:bodyPr wrap="square" rtlCol="0">
            <a:spAutoFit/>
          </a:bodyPr>
          <a:lstStyle/>
          <a:p>
            <a:pPr algn="ctr"/>
            <a:r>
              <a:rPr lang="en-GB" sz="1600" dirty="0"/>
              <a:t>Gender roles </a:t>
            </a:r>
          </a:p>
          <a:p>
            <a:pPr algn="ctr"/>
            <a:r>
              <a:rPr lang="en-GB" sz="1600" dirty="0"/>
              <a:t>and behaviours </a:t>
            </a:r>
          </a:p>
        </p:txBody>
      </p:sp>
      <p:sp>
        <p:nvSpPr>
          <p:cNvPr id="10" name="TextBox 9">
            <a:extLst>
              <a:ext uri="{FF2B5EF4-FFF2-40B4-BE49-F238E27FC236}">
                <a16:creationId xmlns:a16="http://schemas.microsoft.com/office/drawing/2014/main" id="{237D0CEF-9CC4-423C-B48C-5F1FF6D49897}"/>
              </a:ext>
            </a:extLst>
          </p:cNvPr>
          <p:cNvSpPr txBox="1"/>
          <p:nvPr/>
        </p:nvSpPr>
        <p:spPr>
          <a:xfrm>
            <a:off x="2581199" y="2836265"/>
            <a:ext cx="2195968" cy="584775"/>
          </a:xfrm>
          <a:prstGeom prst="rect">
            <a:avLst/>
          </a:prstGeom>
          <a:noFill/>
        </p:spPr>
        <p:txBody>
          <a:bodyPr wrap="square" rtlCol="0">
            <a:spAutoFit/>
          </a:bodyPr>
          <a:lstStyle/>
          <a:p>
            <a:pPr algn="ctr"/>
            <a:r>
              <a:rPr lang="en-GB" sz="1600" dirty="0"/>
              <a:t>Secondary physical sexual characteristics</a:t>
            </a:r>
          </a:p>
        </p:txBody>
      </p:sp>
      <p:sp>
        <p:nvSpPr>
          <p:cNvPr id="11" name="TextBox 10">
            <a:extLst>
              <a:ext uri="{FF2B5EF4-FFF2-40B4-BE49-F238E27FC236}">
                <a16:creationId xmlns:a16="http://schemas.microsoft.com/office/drawing/2014/main" id="{76270FB2-A271-4436-8C83-48FCFF7C31D2}"/>
              </a:ext>
            </a:extLst>
          </p:cNvPr>
          <p:cNvSpPr txBox="1"/>
          <p:nvPr/>
        </p:nvSpPr>
        <p:spPr>
          <a:xfrm>
            <a:off x="7350059" y="2868534"/>
            <a:ext cx="1743086" cy="338554"/>
          </a:xfrm>
          <a:prstGeom prst="rect">
            <a:avLst/>
          </a:prstGeom>
          <a:noFill/>
        </p:spPr>
        <p:txBody>
          <a:bodyPr wrap="square" rtlCol="0">
            <a:spAutoFit/>
          </a:bodyPr>
          <a:lstStyle/>
          <a:p>
            <a:r>
              <a:rPr lang="en-GB" sz="1600" dirty="0"/>
              <a:t>Social Structures</a:t>
            </a:r>
          </a:p>
        </p:txBody>
      </p:sp>
      <p:sp>
        <p:nvSpPr>
          <p:cNvPr id="12" name="TextBox 11">
            <a:extLst>
              <a:ext uri="{FF2B5EF4-FFF2-40B4-BE49-F238E27FC236}">
                <a16:creationId xmlns:a16="http://schemas.microsoft.com/office/drawing/2014/main" id="{B6DE6EC9-A4AB-41A4-9A7C-46E690ED8762}"/>
              </a:ext>
            </a:extLst>
          </p:cNvPr>
          <p:cNvSpPr txBox="1"/>
          <p:nvPr/>
        </p:nvSpPr>
        <p:spPr>
          <a:xfrm>
            <a:off x="3621869" y="3816549"/>
            <a:ext cx="3138563" cy="338554"/>
          </a:xfrm>
          <a:prstGeom prst="rect">
            <a:avLst/>
          </a:prstGeom>
          <a:noFill/>
        </p:spPr>
        <p:txBody>
          <a:bodyPr wrap="square" rtlCol="0">
            <a:spAutoFit/>
          </a:bodyPr>
          <a:lstStyle/>
          <a:p>
            <a:r>
              <a:rPr lang="en-GB" sz="1600" dirty="0"/>
              <a:t>Mate selection and attraction</a:t>
            </a:r>
          </a:p>
        </p:txBody>
      </p:sp>
      <p:sp>
        <p:nvSpPr>
          <p:cNvPr id="13" name="TextBox 12">
            <a:extLst>
              <a:ext uri="{FF2B5EF4-FFF2-40B4-BE49-F238E27FC236}">
                <a16:creationId xmlns:a16="http://schemas.microsoft.com/office/drawing/2014/main" id="{83498EFA-5FBA-4D7B-97D2-61AB3673034B}"/>
              </a:ext>
            </a:extLst>
          </p:cNvPr>
          <p:cNvSpPr txBox="1"/>
          <p:nvPr/>
        </p:nvSpPr>
        <p:spPr>
          <a:xfrm>
            <a:off x="5402783" y="2164499"/>
            <a:ext cx="2715298" cy="369332"/>
          </a:xfrm>
          <a:prstGeom prst="rect">
            <a:avLst/>
          </a:prstGeom>
          <a:noFill/>
        </p:spPr>
        <p:txBody>
          <a:bodyPr wrap="square" rtlCol="0">
            <a:spAutoFit/>
          </a:bodyPr>
          <a:lstStyle/>
          <a:p>
            <a:r>
              <a:rPr lang="en-GB" b="1" dirty="0">
                <a:solidFill>
                  <a:srgbClr val="FF0000"/>
                </a:solidFill>
                <a:latin typeface="Segoe Print" panose="02000600000000000000" pitchFamily="2" charset="0"/>
              </a:rPr>
              <a:t>Neurological features</a:t>
            </a:r>
          </a:p>
        </p:txBody>
      </p:sp>
      <p:sp>
        <p:nvSpPr>
          <p:cNvPr id="14" name="TextBox 13">
            <a:extLst>
              <a:ext uri="{FF2B5EF4-FFF2-40B4-BE49-F238E27FC236}">
                <a16:creationId xmlns:a16="http://schemas.microsoft.com/office/drawing/2014/main" id="{3DB0A4B6-1B9D-41F7-AC3B-043BA4124954}"/>
              </a:ext>
            </a:extLst>
          </p:cNvPr>
          <p:cNvSpPr txBox="1"/>
          <p:nvPr/>
        </p:nvSpPr>
        <p:spPr>
          <a:xfrm>
            <a:off x="1239349" y="2185221"/>
            <a:ext cx="2115736" cy="369332"/>
          </a:xfrm>
          <a:prstGeom prst="rect">
            <a:avLst/>
          </a:prstGeom>
          <a:noFill/>
        </p:spPr>
        <p:txBody>
          <a:bodyPr wrap="square" rtlCol="0">
            <a:spAutoFit/>
          </a:bodyPr>
          <a:lstStyle/>
          <a:p>
            <a:r>
              <a:rPr lang="en-GB" b="1" dirty="0">
                <a:solidFill>
                  <a:srgbClr val="FF0000"/>
                </a:solidFill>
                <a:latin typeface="Segoe Print" panose="02000600000000000000" pitchFamily="2" charset="0"/>
              </a:rPr>
              <a:t>Physical features </a:t>
            </a:r>
          </a:p>
        </p:txBody>
      </p:sp>
      <p:sp>
        <p:nvSpPr>
          <p:cNvPr id="15" name="TextBox 14">
            <a:extLst>
              <a:ext uri="{FF2B5EF4-FFF2-40B4-BE49-F238E27FC236}">
                <a16:creationId xmlns:a16="http://schemas.microsoft.com/office/drawing/2014/main" id="{F2864C54-18AE-48E2-B0A3-9609CEA4E8F4}"/>
              </a:ext>
            </a:extLst>
          </p:cNvPr>
          <p:cNvSpPr txBox="1"/>
          <p:nvPr/>
        </p:nvSpPr>
        <p:spPr>
          <a:xfrm>
            <a:off x="4936429" y="2783832"/>
            <a:ext cx="2351895" cy="584775"/>
          </a:xfrm>
          <a:prstGeom prst="rect">
            <a:avLst/>
          </a:prstGeom>
          <a:noFill/>
        </p:spPr>
        <p:txBody>
          <a:bodyPr wrap="square" rtlCol="0">
            <a:spAutoFit/>
          </a:bodyPr>
          <a:lstStyle/>
          <a:p>
            <a:pPr algn="ctr"/>
            <a:r>
              <a:rPr lang="en-GB" sz="1600" dirty="0"/>
              <a:t>Secondary behavioural sexual characteristics</a:t>
            </a:r>
          </a:p>
        </p:txBody>
      </p:sp>
      <p:cxnSp>
        <p:nvCxnSpPr>
          <p:cNvPr id="16" name="Straight Arrow Connector 15">
            <a:extLst>
              <a:ext uri="{FF2B5EF4-FFF2-40B4-BE49-F238E27FC236}">
                <a16:creationId xmlns:a16="http://schemas.microsoft.com/office/drawing/2014/main" id="{66F8A384-0F93-4474-B1F3-491546062A1C}"/>
              </a:ext>
            </a:extLst>
          </p:cNvPr>
          <p:cNvCxnSpPr>
            <a:cxnSpLocks/>
          </p:cNvCxnSpPr>
          <p:nvPr/>
        </p:nvCxnSpPr>
        <p:spPr>
          <a:xfrm flipH="1" flipV="1">
            <a:off x="3629818" y="5295752"/>
            <a:ext cx="441584" cy="250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759DF2F-90CE-499E-8506-3196C2B05F5F}"/>
              </a:ext>
            </a:extLst>
          </p:cNvPr>
          <p:cNvCxnSpPr>
            <a:cxnSpLocks/>
          </p:cNvCxnSpPr>
          <p:nvPr/>
        </p:nvCxnSpPr>
        <p:spPr>
          <a:xfrm flipH="1" flipV="1">
            <a:off x="2268014" y="4351586"/>
            <a:ext cx="636105" cy="434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34B5373-2455-4D50-897D-637663C715EA}"/>
              </a:ext>
            </a:extLst>
          </p:cNvPr>
          <p:cNvCxnSpPr>
            <a:cxnSpLocks/>
          </p:cNvCxnSpPr>
          <p:nvPr/>
        </p:nvCxnSpPr>
        <p:spPr>
          <a:xfrm flipH="1" flipV="1">
            <a:off x="1269487" y="3355077"/>
            <a:ext cx="470771" cy="443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1BF4BD2-8C89-4273-ACCF-620195CE9E9B}"/>
              </a:ext>
            </a:extLst>
          </p:cNvPr>
          <p:cNvCxnSpPr>
            <a:cxnSpLocks/>
            <a:endCxn id="12" idx="2"/>
          </p:cNvCxnSpPr>
          <p:nvPr/>
        </p:nvCxnSpPr>
        <p:spPr>
          <a:xfrm flipH="1" flipV="1">
            <a:off x="5191151" y="4155103"/>
            <a:ext cx="1397014" cy="603182"/>
          </a:xfrm>
          <a:prstGeom prst="line">
            <a:avLst/>
          </a:prstGeom>
          <a:ln>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82D810F-5935-4707-8C50-B2C2DEC8B29F}"/>
              </a:ext>
            </a:extLst>
          </p:cNvPr>
          <p:cNvCxnSpPr>
            <a:cxnSpLocks/>
          </p:cNvCxnSpPr>
          <p:nvPr/>
        </p:nvCxnSpPr>
        <p:spPr>
          <a:xfrm flipH="1" flipV="1">
            <a:off x="4220559" y="3485008"/>
            <a:ext cx="687161" cy="257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CC62657-984B-4B41-8A19-BAB27CA75CC5}"/>
              </a:ext>
            </a:extLst>
          </p:cNvPr>
          <p:cNvCxnSpPr>
            <a:cxnSpLocks/>
          </p:cNvCxnSpPr>
          <p:nvPr/>
        </p:nvCxnSpPr>
        <p:spPr>
          <a:xfrm flipV="1">
            <a:off x="5102087" y="3450581"/>
            <a:ext cx="809210" cy="286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257EEB7-B039-425E-82C3-F292F65BF031}"/>
              </a:ext>
            </a:extLst>
          </p:cNvPr>
          <p:cNvCxnSpPr>
            <a:cxnSpLocks/>
          </p:cNvCxnSpPr>
          <p:nvPr/>
        </p:nvCxnSpPr>
        <p:spPr>
          <a:xfrm flipV="1">
            <a:off x="5952119" y="5242661"/>
            <a:ext cx="747607" cy="276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DC52683-D3E6-4D9B-A56B-9D758B34B635}"/>
              </a:ext>
            </a:extLst>
          </p:cNvPr>
          <p:cNvCxnSpPr>
            <a:cxnSpLocks/>
          </p:cNvCxnSpPr>
          <p:nvPr/>
        </p:nvCxnSpPr>
        <p:spPr>
          <a:xfrm flipV="1">
            <a:off x="7396773" y="4351586"/>
            <a:ext cx="401605" cy="461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176034C-06C2-452F-B4E8-81AB884AEEF4}"/>
              </a:ext>
            </a:extLst>
          </p:cNvPr>
          <p:cNvCxnSpPr>
            <a:cxnSpLocks/>
          </p:cNvCxnSpPr>
          <p:nvPr/>
        </p:nvCxnSpPr>
        <p:spPr>
          <a:xfrm flipV="1">
            <a:off x="8001000" y="3337095"/>
            <a:ext cx="96078" cy="337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9922ED8-94F9-4CB0-AB31-AA0B93DE0235}"/>
              </a:ext>
            </a:extLst>
          </p:cNvPr>
          <p:cNvSpPr txBox="1"/>
          <p:nvPr/>
        </p:nvSpPr>
        <p:spPr>
          <a:xfrm>
            <a:off x="632710" y="1583369"/>
            <a:ext cx="6891496" cy="461665"/>
          </a:xfrm>
          <a:prstGeom prst="rect">
            <a:avLst/>
          </a:prstGeom>
          <a:solidFill>
            <a:schemeClr val="bg1"/>
          </a:solidFill>
        </p:spPr>
        <p:txBody>
          <a:bodyPr wrap="square" rtlCol="0">
            <a:spAutoFit/>
          </a:bodyPr>
          <a:lstStyle/>
          <a:p>
            <a:r>
              <a:rPr lang="en-US" sz="2400" b="1" dirty="0">
                <a:latin typeface="Segoe Print" panose="02000600000000000000" pitchFamily="2" charset="0"/>
              </a:rPr>
              <a:t>Evolution drivers for sex, gender, sexuality</a:t>
            </a:r>
            <a:endParaRPr lang="en-GB" sz="2400" b="1" dirty="0">
              <a:latin typeface="Segoe Print" panose="02000600000000000000" pitchFamily="2" charset="0"/>
            </a:endParaRPr>
          </a:p>
        </p:txBody>
      </p:sp>
      <p:sp>
        <p:nvSpPr>
          <p:cNvPr id="44" name="TextBox 43">
            <a:extLst>
              <a:ext uri="{FF2B5EF4-FFF2-40B4-BE49-F238E27FC236}">
                <a16:creationId xmlns:a16="http://schemas.microsoft.com/office/drawing/2014/main" id="{41335403-3003-4C02-ABE7-4E19D1DEA3D7}"/>
              </a:ext>
            </a:extLst>
          </p:cNvPr>
          <p:cNvSpPr txBox="1"/>
          <p:nvPr/>
        </p:nvSpPr>
        <p:spPr>
          <a:xfrm>
            <a:off x="603244" y="4474966"/>
            <a:ext cx="636105" cy="369332"/>
          </a:xfrm>
          <a:prstGeom prst="rect">
            <a:avLst/>
          </a:prstGeom>
          <a:noFill/>
        </p:spPr>
        <p:txBody>
          <a:bodyPr wrap="square" rtlCol="0">
            <a:spAutoFit/>
          </a:bodyPr>
          <a:lstStyle/>
          <a:p>
            <a:r>
              <a:rPr lang="en-GB" b="1" dirty="0">
                <a:solidFill>
                  <a:srgbClr val="FF0000"/>
                </a:solidFill>
                <a:latin typeface="Segoe Print" panose="02000600000000000000" pitchFamily="2" charset="0"/>
              </a:rPr>
              <a:t>Sex</a:t>
            </a:r>
          </a:p>
        </p:txBody>
      </p:sp>
      <p:sp>
        <p:nvSpPr>
          <p:cNvPr id="45" name="TextBox 44">
            <a:extLst>
              <a:ext uri="{FF2B5EF4-FFF2-40B4-BE49-F238E27FC236}">
                <a16:creationId xmlns:a16="http://schemas.microsoft.com/office/drawing/2014/main" id="{F926F355-EE3E-4DBC-BFBD-E64A0E6193A1}"/>
              </a:ext>
            </a:extLst>
          </p:cNvPr>
          <p:cNvSpPr txBox="1"/>
          <p:nvPr/>
        </p:nvSpPr>
        <p:spPr>
          <a:xfrm>
            <a:off x="7809945" y="4500240"/>
            <a:ext cx="1085300" cy="369332"/>
          </a:xfrm>
          <a:prstGeom prst="rect">
            <a:avLst/>
          </a:prstGeom>
          <a:noFill/>
        </p:spPr>
        <p:txBody>
          <a:bodyPr wrap="square" rtlCol="0">
            <a:spAutoFit/>
          </a:bodyPr>
          <a:lstStyle/>
          <a:p>
            <a:r>
              <a:rPr lang="en-GB" b="1" dirty="0">
                <a:solidFill>
                  <a:srgbClr val="FF0000"/>
                </a:solidFill>
                <a:latin typeface="Segoe Print" panose="02000600000000000000" pitchFamily="2" charset="0"/>
              </a:rPr>
              <a:t>Gender </a:t>
            </a:r>
          </a:p>
        </p:txBody>
      </p:sp>
      <p:sp>
        <p:nvSpPr>
          <p:cNvPr id="52" name="TextBox 51">
            <a:extLst>
              <a:ext uri="{FF2B5EF4-FFF2-40B4-BE49-F238E27FC236}">
                <a16:creationId xmlns:a16="http://schemas.microsoft.com/office/drawing/2014/main" id="{5878E7E0-7712-4341-9DAB-85A6C209B99F}"/>
              </a:ext>
            </a:extLst>
          </p:cNvPr>
          <p:cNvSpPr txBox="1"/>
          <p:nvPr/>
        </p:nvSpPr>
        <p:spPr>
          <a:xfrm>
            <a:off x="4418599" y="4447914"/>
            <a:ext cx="1280081" cy="369332"/>
          </a:xfrm>
          <a:prstGeom prst="rect">
            <a:avLst/>
          </a:prstGeom>
          <a:noFill/>
        </p:spPr>
        <p:txBody>
          <a:bodyPr wrap="square" rtlCol="0">
            <a:spAutoFit/>
          </a:bodyPr>
          <a:lstStyle/>
          <a:p>
            <a:r>
              <a:rPr lang="en-GB" b="1" dirty="0">
                <a:solidFill>
                  <a:srgbClr val="FF0000"/>
                </a:solidFill>
                <a:latin typeface="Segoe Print" panose="02000600000000000000" pitchFamily="2" charset="0"/>
              </a:rPr>
              <a:t>Sexuality </a:t>
            </a:r>
          </a:p>
        </p:txBody>
      </p:sp>
      <p:sp>
        <p:nvSpPr>
          <p:cNvPr id="53" name="TextBox 52">
            <a:extLst>
              <a:ext uri="{FF2B5EF4-FFF2-40B4-BE49-F238E27FC236}">
                <a16:creationId xmlns:a16="http://schemas.microsoft.com/office/drawing/2014/main" id="{2B5504E2-771A-497D-8BCD-6C83EDC6C75C}"/>
              </a:ext>
            </a:extLst>
          </p:cNvPr>
          <p:cNvSpPr txBox="1"/>
          <p:nvPr/>
        </p:nvSpPr>
        <p:spPr>
          <a:xfrm>
            <a:off x="4151930" y="6130665"/>
            <a:ext cx="1906567" cy="338554"/>
          </a:xfrm>
          <a:prstGeom prst="rect">
            <a:avLst/>
          </a:prstGeom>
          <a:noFill/>
        </p:spPr>
        <p:txBody>
          <a:bodyPr wrap="square" rtlCol="0">
            <a:spAutoFit/>
          </a:bodyPr>
          <a:lstStyle/>
          <a:p>
            <a:r>
              <a:rPr lang="en-GB" sz="1600" dirty="0"/>
              <a:t>DNA Replication</a:t>
            </a:r>
          </a:p>
        </p:txBody>
      </p:sp>
      <p:cxnSp>
        <p:nvCxnSpPr>
          <p:cNvPr id="54" name="Straight Arrow Connector 53">
            <a:extLst>
              <a:ext uri="{FF2B5EF4-FFF2-40B4-BE49-F238E27FC236}">
                <a16:creationId xmlns:a16="http://schemas.microsoft.com/office/drawing/2014/main" id="{BEE8688A-0975-418E-9DFA-5A9AB42A1BEE}"/>
              </a:ext>
            </a:extLst>
          </p:cNvPr>
          <p:cNvCxnSpPr>
            <a:cxnSpLocks/>
          </p:cNvCxnSpPr>
          <p:nvPr/>
        </p:nvCxnSpPr>
        <p:spPr>
          <a:xfrm flipV="1">
            <a:off x="4907720" y="5917631"/>
            <a:ext cx="0" cy="265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7095014-5450-4D08-94DE-79345E9B1E70}"/>
              </a:ext>
            </a:extLst>
          </p:cNvPr>
          <p:cNvCxnSpPr>
            <a:cxnSpLocks/>
          </p:cNvCxnSpPr>
          <p:nvPr/>
        </p:nvCxnSpPr>
        <p:spPr>
          <a:xfrm rot="16200000" flipV="1">
            <a:off x="5986170" y="633280"/>
            <a:ext cx="58998" cy="4411866"/>
          </a:xfrm>
          <a:prstGeom prst="bentConnector3">
            <a:avLst>
              <a:gd name="adj1" fmla="val 37516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D2569EA-0627-4B3B-93F4-AEE56E6CEE71}"/>
              </a:ext>
            </a:extLst>
          </p:cNvPr>
          <p:cNvCxnSpPr>
            <a:endCxn id="15" idx="0"/>
          </p:cNvCxnSpPr>
          <p:nvPr/>
        </p:nvCxnSpPr>
        <p:spPr>
          <a:xfrm>
            <a:off x="6112376" y="2663838"/>
            <a:ext cx="1" cy="119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33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10"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barn(inVertical)">
                                      <p:cBhvr>
                                        <p:cTn id="87" dur="500"/>
                                        <p:tgtEl>
                                          <p:spTgt spid="36"/>
                                        </p:tgtEl>
                                      </p:cBhvr>
                                    </p:animEffect>
                                  </p:childTnLst>
                                </p:cTn>
                              </p:par>
                              <p:par>
                                <p:cTn id="88" presetID="16" presetClass="entr" presetSubtype="21" fill="hold" nodeType="with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barn(inVertical)">
                                      <p:cBhvr>
                                        <p:cTn id="90" dur="500"/>
                                        <p:tgtEl>
                                          <p:spTgt spid="4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animEffect transition="in" filter="fade">
                                      <p:cBhvr>
                                        <p:cTn id="10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40" grpId="0" animBg="1"/>
      <p:bldP spid="44" grpId="0"/>
      <p:bldP spid="45" grpId="0"/>
      <p:bldP spid="52" grpId="0"/>
      <p:bldP spid="53"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7061-41C0-4BF3-9FCF-5EC2493431F7}"/>
              </a:ext>
            </a:extLst>
          </p:cNvPr>
          <p:cNvSpPr>
            <a:spLocks noGrp="1"/>
          </p:cNvSpPr>
          <p:nvPr>
            <p:ph type="title"/>
          </p:nvPr>
        </p:nvSpPr>
        <p:spPr/>
        <p:txBody>
          <a:bodyPr/>
          <a:lstStyle/>
          <a:p>
            <a:r>
              <a:rPr lang="en-GB" dirty="0"/>
              <a:t>Not seen though…</a:t>
            </a:r>
          </a:p>
        </p:txBody>
      </p:sp>
      <p:pic>
        <p:nvPicPr>
          <p:cNvPr id="4" name="Picture 3">
            <a:extLst>
              <a:ext uri="{FF2B5EF4-FFF2-40B4-BE49-F238E27FC236}">
                <a16:creationId xmlns:a16="http://schemas.microsoft.com/office/drawing/2014/main" id="{35406A36-C76F-4A0A-AF74-98DF3ABE943C}"/>
              </a:ext>
            </a:extLst>
          </p:cNvPr>
          <p:cNvPicPr>
            <a:picLocks noChangeAspect="1"/>
          </p:cNvPicPr>
          <p:nvPr/>
        </p:nvPicPr>
        <p:blipFill>
          <a:blip r:embed="rId2"/>
          <a:stretch>
            <a:fillRect/>
          </a:stretch>
        </p:blipFill>
        <p:spPr>
          <a:xfrm>
            <a:off x="467544" y="3485193"/>
            <a:ext cx="3340601" cy="2095117"/>
          </a:xfrm>
          <a:prstGeom prst="rect">
            <a:avLst/>
          </a:prstGeom>
        </p:spPr>
      </p:pic>
      <p:pic>
        <p:nvPicPr>
          <p:cNvPr id="3074" name="Picture 2" descr="May be an image of one or more people">
            <a:extLst>
              <a:ext uri="{FF2B5EF4-FFF2-40B4-BE49-F238E27FC236}">
                <a16:creationId xmlns:a16="http://schemas.microsoft.com/office/drawing/2014/main" id="{2FAB1381-767F-4F6A-BE72-7B9962AA3F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923" y="1550126"/>
            <a:ext cx="2524002" cy="1410987"/>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9">
            <a:extLst>
              <a:ext uri="{FF2B5EF4-FFF2-40B4-BE49-F238E27FC236}">
                <a16:creationId xmlns:a16="http://schemas.microsoft.com/office/drawing/2014/main" id="{AD6A1F04-1731-453C-8924-326414E0B3F8}"/>
              </a:ext>
            </a:extLst>
          </p:cNvPr>
          <p:cNvPicPr>
            <a:picLocks noGrp="1" noChangeAspect="1"/>
          </p:cNvPicPr>
          <p:nvPr>
            <p:ph idx="1"/>
          </p:nvPr>
        </p:nvPicPr>
        <p:blipFill>
          <a:blip r:embed="rId4"/>
          <a:stretch>
            <a:fillRect/>
          </a:stretch>
        </p:blipFill>
        <p:spPr>
          <a:xfrm>
            <a:off x="1780602" y="2492967"/>
            <a:ext cx="3031107" cy="1846142"/>
          </a:xfrm>
        </p:spPr>
      </p:pic>
      <p:pic>
        <p:nvPicPr>
          <p:cNvPr id="12" name="Picture 11">
            <a:extLst>
              <a:ext uri="{FF2B5EF4-FFF2-40B4-BE49-F238E27FC236}">
                <a16:creationId xmlns:a16="http://schemas.microsoft.com/office/drawing/2014/main" id="{8CE4F533-6D06-4198-BEE1-48361E9AFAEA}"/>
              </a:ext>
            </a:extLst>
          </p:cNvPr>
          <p:cNvPicPr>
            <a:picLocks noChangeAspect="1"/>
          </p:cNvPicPr>
          <p:nvPr/>
        </p:nvPicPr>
        <p:blipFill>
          <a:blip r:embed="rId5"/>
          <a:stretch>
            <a:fillRect/>
          </a:stretch>
        </p:blipFill>
        <p:spPr>
          <a:xfrm>
            <a:off x="4653746" y="1735660"/>
            <a:ext cx="3186562" cy="2012565"/>
          </a:xfrm>
          <a:prstGeom prst="rect">
            <a:avLst/>
          </a:prstGeom>
        </p:spPr>
      </p:pic>
      <p:pic>
        <p:nvPicPr>
          <p:cNvPr id="3076" name="Picture 4" descr="May be an image of text">
            <a:extLst>
              <a:ext uri="{FF2B5EF4-FFF2-40B4-BE49-F238E27FC236}">
                <a16:creationId xmlns:a16="http://schemas.microsoft.com/office/drawing/2014/main" id="{1C2E1E14-D640-4491-B4D0-5638500608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0664" y="4818553"/>
            <a:ext cx="1257820" cy="12238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y be an image of text that says &quot;Hate Crime Report 2021 LGBT+ people's experiences of hate crime show: galop 10 verbal abuse in 10 online abuse 10 experienced harassment in physical violence 2in10 sexual violence 1in10 damage to property Survey respondents= 525&quot;">
            <a:extLst>
              <a:ext uri="{FF2B5EF4-FFF2-40B4-BE49-F238E27FC236}">
                <a16:creationId xmlns:a16="http://schemas.microsoft.com/office/drawing/2014/main" id="{C6D9AACC-2C5E-4E16-A741-4CEA5672FD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12479" y="4287133"/>
            <a:ext cx="3186562" cy="17880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May be an image of text that says &quot;A new report analyzing 10 million social media and online posts in the U.S. and U.K. over three and a half years found 1.5 million transphobic posts, highlighting the level of cyber-abuse targeting transgender people.&quot;">
            <a:extLst>
              <a:ext uri="{FF2B5EF4-FFF2-40B4-BE49-F238E27FC236}">
                <a16:creationId xmlns:a16="http://schemas.microsoft.com/office/drawing/2014/main" id="{04089BBD-E36F-4A5A-B0DB-FDD19FDFB3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7521" y="3682707"/>
            <a:ext cx="2151754" cy="120885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24D1F2B-2B56-4E90-99DD-9505F99FDDAD}"/>
              </a:ext>
            </a:extLst>
          </p:cNvPr>
          <p:cNvSpPr txBox="1"/>
          <p:nvPr/>
        </p:nvSpPr>
        <p:spPr>
          <a:xfrm>
            <a:off x="1433987" y="2825082"/>
            <a:ext cx="6011544" cy="1200329"/>
          </a:xfrm>
          <a:prstGeom prst="rect">
            <a:avLst/>
          </a:prstGeom>
          <a:solidFill>
            <a:srgbClr val="C00000"/>
          </a:solidFill>
        </p:spPr>
        <p:txBody>
          <a:bodyPr wrap="square" rtlCol="0">
            <a:spAutoFit/>
          </a:bodyPr>
          <a:lstStyle/>
          <a:p>
            <a:pPr algn="ctr"/>
            <a:r>
              <a:rPr lang="en-GB" sz="3600" b="1" dirty="0">
                <a:solidFill>
                  <a:schemeClr val="bg1"/>
                </a:solidFill>
              </a:rPr>
              <a:t>Less than 5% of those articles contained trans input</a:t>
            </a:r>
          </a:p>
        </p:txBody>
      </p:sp>
    </p:spTree>
    <p:extLst>
      <p:ext uri="{BB962C8B-B14F-4D97-AF65-F5344CB8AC3E}">
        <p14:creationId xmlns:p14="http://schemas.microsoft.com/office/powerpoint/2010/main" val="393601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500"/>
                                        <p:tgtEl>
                                          <p:spTgt spid="307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randombar(horizontal)">
                                      <p:cBhvr>
                                        <p:cTn id="28" dur="500"/>
                                        <p:tgtEl>
                                          <p:spTgt spid="3078"/>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AD31-FC1E-474A-A690-51F815A531D6}"/>
              </a:ext>
            </a:extLst>
          </p:cNvPr>
          <p:cNvSpPr>
            <a:spLocks noGrp="1"/>
          </p:cNvSpPr>
          <p:nvPr>
            <p:ph type="title"/>
          </p:nvPr>
        </p:nvSpPr>
        <p:spPr/>
        <p:txBody>
          <a:bodyPr/>
          <a:lstStyle/>
          <a:p>
            <a:r>
              <a:rPr lang="en-GB" dirty="0"/>
              <a:t>Community response</a:t>
            </a:r>
          </a:p>
        </p:txBody>
      </p:sp>
      <p:sp>
        <p:nvSpPr>
          <p:cNvPr id="3" name="Content Placeholder 2">
            <a:extLst>
              <a:ext uri="{FF2B5EF4-FFF2-40B4-BE49-F238E27FC236}">
                <a16:creationId xmlns:a16="http://schemas.microsoft.com/office/drawing/2014/main" id="{EDE968B6-92F1-4BED-BF15-AA6FE1A77D3B}"/>
              </a:ext>
            </a:extLst>
          </p:cNvPr>
          <p:cNvSpPr>
            <a:spLocks noGrp="1"/>
          </p:cNvSpPr>
          <p:nvPr>
            <p:ph idx="1"/>
          </p:nvPr>
        </p:nvSpPr>
        <p:spPr>
          <a:xfrm>
            <a:off x="372307" y="1543269"/>
            <a:ext cx="4811486" cy="4495392"/>
          </a:xfrm>
        </p:spPr>
        <p:txBody>
          <a:bodyPr>
            <a:normAutofit fontScale="47500" lnSpcReduction="20000"/>
          </a:bodyPr>
          <a:lstStyle/>
          <a:p>
            <a:r>
              <a:rPr lang="en-GB" dirty="0">
                <a:latin typeface="Segoe Print" panose="02000600000000000000" pitchFamily="2" charset="0"/>
              </a:rPr>
              <a:t>Small extremely diverse group.. &lt;1%</a:t>
            </a:r>
          </a:p>
          <a:p>
            <a:r>
              <a:rPr lang="en-GB" dirty="0">
                <a:latin typeface="Segoe Print" panose="02000600000000000000" pitchFamily="2" charset="0"/>
              </a:rPr>
              <a:t>Already have enough to deal with</a:t>
            </a:r>
          </a:p>
          <a:p>
            <a:r>
              <a:rPr lang="en-GB" dirty="0">
                <a:latin typeface="Segoe Print" panose="02000600000000000000" pitchFamily="2" charset="0"/>
              </a:rPr>
              <a:t>Confused, fragmented, ill equipped, lack cohesion…</a:t>
            </a:r>
          </a:p>
          <a:p>
            <a:r>
              <a:rPr lang="en-GB" dirty="0">
                <a:latin typeface="Segoe Print" panose="02000600000000000000" pitchFamily="2" charset="0"/>
              </a:rPr>
              <a:t>A lot of small ‘competing’ organisations GIRES, Gendered intelligence, Trans Actual, Beaumont society… Mermaids is one of the stronger and complete ..and Stonewall…</a:t>
            </a:r>
          </a:p>
          <a:p>
            <a:r>
              <a:rPr lang="en-GB" dirty="0">
                <a:latin typeface="Segoe Print" panose="02000600000000000000" pitchFamily="2" charset="0"/>
              </a:rPr>
              <a:t>Been all over the place but have slowly been galvanising and have had a growing number of successes especially when supported by appropriate organisations.</a:t>
            </a:r>
          </a:p>
          <a:p>
            <a:r>
              <a:rPr lang="en-GB" dirty="0">
                <a:latin typeface="Segoe Print" panose="02000600000000000000" pitchFamily="2" charset="0"/>
              </a:rPr>
              <a:t>Now crowd funding the good law project who has taken up cases</a:t>
            </a:r>
          </a:p>
          <a:p>
            <a:r>
              <a:rPr lang="en-GB" dirty="0">
                <a:latin typeface="Segoe Print" panose="02000600000000000000" pitchFamily="2" charset="0"/>
              </a:rPr>
              <a:t>Strategy</a:t>
            </a:r>
          </a:p>
          <a:p>
            <a:pPr lvl="1"/>
            <a:r>
              <a:rPr lang="en-GB" dirty="0">
                <a:latin typeface="Segoe Print" panose="02000600000000000000" pitchFamily="2" charset="0"/>
              </a:rPr>
              <a:t>Education</a:t>
            </a:r>
          </a:p>
          <a:p>
            <a:pPr lvl="1"/>
            <a:r>
              <a:rPr lang="en-GB" dirty="0">
                <a:latin typeface="Segoe Print" panose="02000600000000000000" pitchFamily="2" charset="0"/>
              </a:rPr>
              <a:t>Individuation (showing ’normal’)</a:t>
            </a:r>
          </a:p>
          <a:p>
            <a:pPr lvl="1"/>
            <a:r>
              <a:rPr lang="en-GB" dirty="0">
                <a:latin typeface="Segoe Print" panose="02000600000000000000" pitchFamily="2" charset="0"/>
              </a:rPr>
              <a:t>Promoting the actual science and research</a:t>
            </a:r>
          </a:p>
          <a:p>
            <a:pPr lvl="1"/>
            <a:r>
              <a:rPr lang="en-GB" dirty="0">
                <a:latin typeface="Segoe Print" panose="02000600000000000000" pitchFamily="2" charset="0"/>
              </a:rPr>
              <a:t>Using media to call out lies, misinformation and hate campaign</a:t>
            </a:r>
          </a:p>
          <a:p>
            <a:pPr lvl="1"/>
            <a:r>
              <a:rPr lang="en-GB" dirty="0">
                <a:latin typeface="Segoe Print" panose="02000600000000000000" pitchFamily="2" charset="0"/>
              </a:rPr>
              <a:t>Getting support from major organisations and groups Medical, Unions, political….</a:t>
            </a:r>
          </a:p>
        </p:txBody>
      </p:sp>
      <p:pic>
        <p:nvPicPr>
          <p:cNvPr id="8194" name="Picture 2" descr="May be an image of text">
            <a:extLst>
              <a:ext uri="{FF2B5EF4-FFF2-40B4-BE49-F238E27FC236}">
                <a16:creationId xmlns:a16="http://schemas.microsoft.com/office/drawing/2014/main" id="{8BA5875C-10FB-4FC9-A228-0CBDD909B4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3666" y="2138346"/>
            <a:ext cx="2996109" cy="284841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y be an image of 1 person and text that says &quot;COSMO POLITAN FEBRUARY /MARCH 2022 OUR BEST HAPPY BEAUTY BIRTHDAY ADVICE TO US! WELCOME To OUR EVER Five decades of 50 ΤΗ pro tips. These ANNIVERSARY are our faves.. ISSUE The new pill revolution Meet the women working the future of contraception THE TRUTH ABOUT SEX Your dating diaries revealed: ed: who, what, where &amp;howoften how often Free therapy? A year abroad? •Four-day week? work for you Munroe Bergdorf to shows US how change the world&quot;">
            <a:extLst>
              <a:ext uri="{FF2B5EF4-FFF2-40B4-BE49-F238E27FC236}">
                <a16:creationId xmlns:a16="http://schemas.microsoft.com/office/drawing/2014/main" id="{756F7B14-B687-4713-BB8B-E458291F18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9350" y="3005751"/>
            <a:ext cx="1893282" cy="24691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E52691-3FC9-42AD-9EB8-0BADA5296282}"/>
              </a:ext>
            </a:extLst>
          </p:cNvPr>
          <p:cNvPicPr>
            <a:picLocks noChangeAspect="1"/>
          </p:cNvPicPr>
          <p:nvPr/>
        </p:nvPicPr>
        <p:blipFill>
          <a:blip r:embed="rId4"/>
          <a:stretch>
            <a:fillRect/>
          </a:stretch>
        </p:blipFill>
        <p:spPr>
          <a:xfrm>
            <a:off x="5183793" y="4240343"/>
            <a:ext cx="2489365" cy="1510268"/>
          </a:xfrm>
          <a:prstGeom prst="rect">
            <a:avLst/>
          </a:prstGeom>
        </p:spPr>
      </p:pic>
    </p:spTree>
    <p:extLst>
      <p:ext uri="{BB962C8B-B14F-4D97-AF65-F5344CB8AC3E}">
        <p14:creationId xmlns:p14="http://schemas.microsoft.com/office/powerpoint/2010/main" val="355592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8194"/>
                                        </p:tgtEl>
                                        <p:attrNameLst>
                                          <p:attrName>style.visibility</p:attrName>
                                        </p:attrNameLst>
                                      </p:cBhvr>
                                      <p:to>
                                        <p:strVal val="visible"/>
                                      </p:to>
                                    </p:set>
                                    <p:animEffect transition="in" filter="fade">
                                      <p:cBhvr>
                                        <p:cTn id="31" dur="500"/>
                                        <p:tgtEl>
                                          <p:spTgt spid="8194"/>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8196"/>
                                        </p:tgtEl>
                                        <p:attrNameLst>
                                          <p:attrName>style.visibility</p:attrName>
                                        </p:attrNameLst>
                                      </p:cBhvr>
                                      <p:to>
                                        <p:strVal val="visible"/>
                                      </p:to>
                                    </p:set>
                                    <p:animEffect transition="in" filter="fade">
                                      <p:cBhvr>
                                        <p:cTn id="35" dur="500"/>
                                        <p:tgtEl>
                                          <p:spTgt spid="8196"/>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500"/>
                                        <p:tgtEl>
                                          <p:spTgt spid="3">
                                            <p:txEl>
                                              <p:pRg st="8" end="8"/>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500"/>
                                        <p:tgtEl>
                                          <p:spTgt spid="3">
                                            <p:txEl>
                                              <p:pRg st="9" end="9"/>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500"/>
                                        <p:tgtEl>
                                          <p:spTgt spid="3">
                                            <p:txEl>
                                              <p:pRg st="10" end="10"/>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
                                            <p:txEl>
                                              <p:pRg st="11" end="11"/>
                                            </p:txEl>
                                          </p:spTgt>
                                        </p:tgtEl>
                                        <p:attrNameLst>
                                          <p:attrName>style.visibility</p:attrName>
                                        </p:attrNameLst>
                                      </p:cBhvr>
                                      <p:to>
                                        <p:strVal val="visible"/>
                                      </p:to>
                                    </p:set>
                                    <p:animEffect transition="in" filter="fade">
                                      <p:cBhvr>
                                        <p:cTn id="6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DD76-D65C-4CAB-B0DD-2E81DAC90EEB}"/>
              </a:ext>
            </a:extLst>
          </p:cNvPr>
          <p:cNvSpPr>
            <a:spLocks noGrp="1"/>
          </p:cNvSpPr>
          <p:nvPr>
            <p:ph type="title"/>
          </p:nvPr>
        </p:nvSpPr>
        <p:spPr/>
        <p:txBody>
          <a:bodyPr/>
          <a:lstStyle/>
          <a:p>
            <a:r>
              <a:rPr lang="en-US" dirty="0"/>
              <a:t>How can you help?</a:t>
            </a:r>
            <a:endParaRPr lang="en-GB" dirty="0"/>
          </a:p>
        </p:txBody>
      </p:sp>
      <p:sp>
        <p:nvSpPr>
          <p:cNvPr id="3" name="Content Placeholder 2">
            <a:extLst>
              <a:ext uri="{FF2B5EF4-FFF2-40B4-BE49-F238E27FC236}">
                <a16:creationId xmlns:a16="http://schemas.microsoft.com/office/drawing/2014/main" id="{31842003-ADE6-455F-A22A-1EC297983574}"/>
              </a:ext>
            </a:extLst>
          </p:cNvPr>
          <p:cNvSpPr>
            <a:spLocks noGrp="1"/>
          </p:cNvSpPr>
          <p:nvPr>
            <p:ph idx="1"/>
          </p:nvPr>
        </p:nvSpPr>
        <p:spPr>
          <a:xfrm>
            <a:off x="339636" y="1710230"/>
            <a:ext cx="5798614" cy="4674667"/>
          </a:xfrm>
        </p:spPr>
        <p:txBody>
          <a:bodyPr>
            <a:normAutofit fontScale="70000" lnSpcReduction="20000"/>
          </a:bodyPr>
          <a:lstStyle/>
          <a:p>
            <a:r>
              <a:rPr lang="en-US" dirty="0">
                <a:latin typeface="Segoe Print" panose="02000600000000000000" pitchFamily="2" charset="0"/>
              </a:rPr>
              <a:t>Educate yourself about the truths about being trans</a:t>
            </a:r>
          </a:p>
          <a:p>
            <a:r>
              <a:rPr lang="en-US" dirty="0">
                <a:latin typeface="Segoe Print" panose="02000600000000000000" pitchFamily="2" charset="0"/>
              </a:rPr>
              <a:t>Call out the false statements about biology and ideology</a:t>
            </a:r>
          </a:p>
          <a:p>
            <a:r>
              <a:rPr lang="en-US" dirty="0">
                <a:latin typeface="Segoe Print" panose="02000600000000000000" pitchFamily="2" charset="0"/>
              </a:rPr>
              <a:t>Challenge false claims being made about trans folks, their rights, their treatments, etc. and expose the lies</a:t>
            </a:r>
          </a:p>
          <a:p>
            <a:r>
              <a:rPr lang="en-US" dirty="0">
                <a:latin typeface="Segoe Print" panose="02000600000000000000" pitchFamily="2" charset="0"/>
              </a:rPr>
              <a:t>Financially support the legal cases fighting the anti’s</a:t>
            </a:r>
          </a:p>
          <a:p>
            <a:r>
              <a:rPr lang="en-US" dirty="0">
                <a:latin typeface="Segoe Print" panose="02000600000000000000" pitchFamily="2" charset="0"/>
              </a:rPr>
              <a:t>Call out the hate groups like LGB Alliance</a:t>
            </a:r>
            <a:r>
              <a:rPr lang="en-GB" dirty="0">
                <a:latin typeface="Segoe Print" panose="02000600000000000000" pitchFamily="2" charset="0"/>
              </a:rPr>
              <a:t>. We are stronger together. Remember the originators deny LGB existence too.</a:t>
            </a:r>
          </a:p>
          <a:p>
            <a:r>
              <a:rPr lang="en-US" dirty="0">
                <a:latin typeface="Segoe Print" panose="02000600000000000000" pitchFamily="2" charset="0"/>
              </a:rPr>
              <a:t>Support conversion therapy ban</a:t>
            </a:r>
          </a:p>
          <a:p>
            <a:r>
              <a:rPr lang="en-US" dirty="0">
                <a:latin typeface="Segoe Print" panose="02000600000000000000" pitchFamily="2" charset="0"/>
              </a:rPr>
              <a:t>Help improve medical services</a:t>
            </a:r>
          </a:p>
        </p:txBody>
      </p:sp>
      <p:pic>
        <p:nvPicPr>
          <p:cNvPr id="5" name="Picture 4">
            <a:extLst>
              <a:ext uri="{FF2B5EF4-FFF2-40B4-BE49-F238E27FC236}">
                <a16:creationId xmlns:a16="http://schemas.microsoft.com/office/drawing/2014/main" id="{6B91B8E8-FB7E-4DE6-BBC2-0D517B0714D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64065" y="2016478"/>
            <a:ext cx="2439477" cy="1725930"/>
          </a:xfrm>
          <a:prstGeom prst="rect">
            <a:avLst/>
          </a:prstGeom>
        </p:spPr>
      </p:pic>
      <p:pic>
        <p:nvPicPr>
          <p:cNvPr id="8" name="Picture 7">
            <a:extLst>
              <a:ext uri="{FF2B5EF4-FFF2-40B4-BE49-F238E27FC236}">
                <a16:creationId xmlns:a16="http://schemas.microsoft.com/office/drawing/2014/main" id="{06CF083B-FA73-45B5-96B3-39CEF156A0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8249" y="3329412"/>
            <a:ext cx="2190938" cy="2738673"/>
          </a:xfrm>
          <a:prstGeom prst="rect">
            <a:avLst/>
          </a:prstGeom>
        </p:spPr>
      </p:pic>
    </p:spTree>
    <p:extLst>
      <p:ext uri="{BB962C8B-B14F-4D97-AF65-F5344CB8AC3E}">
        <p14:creationId xmlns:p14="http://schemas.microsoft.com/office/powerpoint/2010/main" val="105465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down)">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down)">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wipe(down)">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0" name="Picture 6" descr="Image result for male bird builds nest to attract fem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746" y="1822514"/>
            <a:ext cx="3651296" cy="243419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GB" dirty="0"/>
              <a:t>Gender in nature</a:t>
            </a:r>
          </a:p>
        </p:txBody>
      </p:sp>
      <p:sp>
        <p:nvSpPr>
          <p:cNvPr id="5" name="AutoShape 4" descr="Image result for peacocks and peahens"/>
          <p:cNvSpPr>
            <a:spLocks noChangeAspect="1" noChangeArrowheads="1"/>
          </p:cNvSpPr>
          <p:nvPr/>
        </p:nvSpPr>
        <p:spPr bwMode="auto">
          <a:xfrm>
            <a:off x="3869966" y="3831932"/>
            <a:ext cx="269780" cy="2697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Image result for stags rutt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487" y="1639071"/>
            <a:ext cx="3520906" cy="19805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duck with ducklings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115" y="3933857"/>
            <a:ext cx="3625278" cy="241246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Image result for herd of elephants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4" name="Picture 10" descr="Revenge is a dish best served col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2173" y="4118634"/>
            <a:ext cx="3569805" cy="2141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4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6"/>
                                        </p:tgtEl>
                                        <p:attrNameLst>
                                          <p:attrName>style.visibility</p:attrName>
                                        </p:attrNameLst>
                                      </p:cBhvr>
                                      <p:to>
                                        <p:strVal val="visible"/>
                                      </p:to>
                                    </p:set>
                                    <p:animEffect transition="in" filter="fade">
                                      <p:cBhvr>
                                        <p:cTn id="11" dur="500"/>
                                        <p:tgtEl>
                                          <p:spTgt spid="103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fade">
                                      <p:cBhvr>
                                        <p:cTn id="19"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Diversity</a:t>
            </a:r>
          </a:p>
        </p:txBody>
      </p:sp>
      <p:sp>
        <p:nvSpPr>
          <p:cNvPr id="5" name="AutoShape 4" descr="Image result for peacocks and peahens"/>
          <p:cNvSpPr>
            <a:spLocks noChangeAspect="1" noChangeArrowheads="1"/>
          </p:cNvSpPr>
          <p:nvPr/>
        </p:nvSpPr>
        <p:spPr bwMode="auto">
          <a:xfrm>
            <a:off x="3869966" y="3831932"/>
            <a:ext cx="269780" cy="2697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story of guevedo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013" y="1605417"/>
            <a:ext cx="4562375" cy="25715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 white-throated sparrow (Zonotrichia albicollis) (Credit: Gerrit Vyn/naturepl.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249" y="3966822"/>
            <a:ext cx="3621806" cy="20372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clown fish imag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1147" y="3659002"/>
            <a:ext cx="3698916" cy="24761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eahorses giving birt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540" y="1577796"/>
            <a:ext cx="3546206" cy="199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06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Discrimination and hate?</a:t>
            </a:r>
          </a:p>
        </p:txBody>
      </p:sp>
      <p:sp>
        <p:nvSpPr>
          <p:cNvPr id="17412" name="AutoShape 4" descr="data:image/jpeg;base64,/9j/4AAQSkZJRgABAQAAAQABAAD/2wCEAAkGBhQSEBQSEhQVFBUVFBQYFBcUFBQVGBUYFRYVFBYXFRQXHSgeFxkjGRYWHy8gJCcpLCwsFR4xNTAqNSYrLCkBCQoKDgwOGg8PGiwkHSQwLC8tLiksKS01LSwwLCwtLCkvLDUpLCwsKiw1KSwuLi0sKSksLC0sKSksLCwsLCwsKv/AABEIAOEA4QMBIgACEQEDEQH/xAAcAAEAAgIDAQAAAAAAAAAAAAAAAQYFBwMECAL/xABLEAACAQIDBAcFBAQKCQUAAAABAgADEQQSIQUGMVEHE0FhcYGRIjKhscEUQnLRI1KSohUzU2KCsrO04fAIJCU1Q2N0g5NUo8LD0v/EABoBAQACAwEAAAAAAAAAAAAAAAADBAEFBgL/xAAxEQACAgECBAMGBQUAAAAAAAAAAQIDEQQxBRIhURNBcSIykaGxwWGB0eHwFCNCYvH/2gAMAwEAAhEDEQA/AN4xEQBESIBMSJMAiTIiAC1hczq1MeOyYra21L1RT1yLq9u0gXt9PGfGy7Pq9x3aiYBmFrk9s+wx5zEYzFdSCwBI+6L6nn5TG1N4Kh92y+V/nMAtOcyRVMq1PbdQalri3IThXeKrfUiwFzcDt4D0gFzWqDPuVnZO8QrNlKkHmOF+NvGWOk9wDMpg+4kRMgmJEQCYkRAJiREAmIiAIiIAiIgCIiAJEmIAiIgETD7c271LqgGpFyeQvYW9DMzKzvLhjWdBTF2S4Y3AGttLniR9YByjbANrWubcuJAP1nbqZlXMxA4adp7pgKWwKlrsV077zuUNkKBd2IIFzbu7rXnkGF2riqitnOaoXNkThc9oHJQOLH6gTjw2yMUxzNUpUx+qtNnI/plhf9mc+M2gBXD1GBVKIIYA+67kXK8QfZF/CdilvdhyCC1rG2qmxHMacPGaLU26myyUam1GPZZyy/CMIxTlu+51xsXEXt9oogcfaoPe/iKlrd1p1q+ya+oWrTbjcNSZbk8qgc2HkZk/tdGr/Furfgex8wpmIxu28Jhz+lrUqZ/nVfa087zSXcQ1kZKuEpOS/wBU/kWY01NZeDjwG0D1nUFOprIuZlve4uBnptpnS546EaXAvLvsLapZcr8VPHmD2zXlLeOliMTg6uGdXZa1Sm1+1Ho19GB+6zUri/HKDLtg8OXYfpEBB1Rexb+1bvnVaC+y6lStjiWzRr74RhL2dizRJibAriRJiAJEmIBESYgCIiAIiIAiIgCIiAJEmRAEmREA48STkbL72VsvjbT4ygUMcw+8Ze9o40UqTOezgOZOgHrKRSwPWEm4BJJ9ddBMMGSpbdFgGXhxsx9rQ+mtp9/w0C4soVeBHE+N5w0dha8b200W8yFHZ6KdVBPeAPgBMAru89CmcWgqrdXpC1g1roza5l933xOnjNp0qfVIGpUKdRmXrGp5lXIuYlhoTclVGo4kk6WOd3qS1Si44C6/tDMP6hmFx2z0qqVdEdSQcrkrZrWurLqCROdv1FdGqkrNt+r6bdu/qzYxhKdScTh2FtKk6daqICxqKHSmAzim5Q+6L2Ngw5XsdRK3t7G4WjXd8uFpHqq1fNUoIXxGRgppoxH8Y7Zjqfu8DmutxwWEFMAAKoVcqqg9lRe5tzJOpMxm2N2qVdlNWjTrBHLp1jMuRmN2Hsj20J1ynTxmshrdN/VSm10f49PPp5Lp088b48iR02eGkY5sDh6WLwb0kWnUev8ApES4Q5KNc5uqHsgm/G19fGbIr10ogMQo1NrW4nSw/wA9hlOrYW+LwlPiwNeqTbiQoQm3/dl26mjXurLmtrYggqSAT68fWdDwufPRzLOMvd5/i7FXVJqST7Hd2TjxVUleANvPiR8vWd6dXZuGSnTFNBYLfv4m9yZ2ptUVDA7474U9n0OscZ3a4pUwbFyBckt9xFGpbsuNCSAdR4npYx1UsQyoCbAIpXLfgFN7lrc7+AnHv3tcYzaVUFvZp4gYamLXCijrVLA9nWFnJFrimvKUbaGNCuq0ycqopF+JNQCoWJ7SQw9JDOTLVcFjqbEO/G0ciinisjCxJdaVQtzVrpw8DM/snpmamuTHUlZh/wATDEAHj79NzdTw4M19dBNR4CvWqhur4LbOxIAS97E+ny5ifWPrBCEXWy5izcjexPebEzzzSR7cIvyNvp04oalhhKjU7e+KgB7rU6irfxuJmsP0wbPZwjvUok9tSmcuvN0zBR3kgTReFZihqcBzPaZjds7betlUhAqe71aBfNm4sfEzKsY8GDPXFCurqHRgysAVZSCGB4EEaETkmjehPfbLWGCc5VqXyrf2c+pzpc+yW4Mo0JZWAHt33lJ08oqTjyvAiImTyIiIAiIgCIiAIiIBjN4sNnw724r7Qv8AzdT8Lyl03lr3tqkUVA4M4DeFiQPUD0mEwmLQDVPheYYObD7Zq5bA6fhHztxnx9qe9yTfvmawtZGtlNMchcAnynaLqQVNrjUjjAMFig1bDVFsS6gOnMlDmt56j+lKpQxZZWqJZ216sFsqjsAvY2udSbE2PbwmzQ4E1FvMjYPG1KaqxR/0lOwJGVybrw7GDC3IDnNBxfSeJixL8H6Gz0Nm8DuPjcWv/pGPe9Wl8Mrzs4bE1yw60YfqzcMEeoSNDqCwAYXsLWHG99LGuVdrn+TI8VP5TEY/eDIDxHlaaL+l5+kYrPp+5seXHVsv+7eI6zaDPxFClkB76lRideeWmh85Z69TIxyg3bU93KUrosN6DVTe9Woza8l9geXs385s1aosL8hOw0dPg0xh2NJqZ89jaOvsaqzO172A7eZ/wHxEy8x9XaSpqT2geptMhLiKx5U30wTUdqYxCbN9prtoT7tYmovqlQX8ZhmGbiwv3ze/S10YvjbYvCAfaEUK6EheuVblcpOgqC5GtgQbX0E0RtTZlag1q9KpRa9iKlN017iRY+UglF5LcJpo5kx7ph6lFbe2wJYE3t7N19UQ+R5zJ7J2yiYnr6gNqdNzSUjNmqJRFKgraWAz+3fhe8r9FtbHt4TmVv8APjPOcHvBzY7azMi0hoqi3ee8zGmdt6YM4zh5jJ7O1uy5GOwhXiMVhyPHrUtPYE80dEm6pxW06TWvSwzLWqnXQrc0V7yagBtyRvP0vJ69ipc/aEREkIRERAEREASJMiAIkxAOLEYdXUo4upFiDNJbe3+o4TG1cN7VVKbZesW2jD3lZe0qdCRxIOk2zvVvRSwGHNarqSctNB71R7XCjkO0nsE8x7w4BiTXN/0rMzH+e7FmNuwEnQayKc0uhd0+mdicvI3HsTbtPEpnpMGHbbsPGxHEHxlj2dhnYZkK6gg6m47NdJpHdDaBw9eieAcLTfvze6fJrepm7N3q9qh10ZfjcW+szGXMiPUUumWDJLhq9uf9IfWVLpIwtRMMtc08xpVAD7QByVbKbH8YT4y9DHrci/CYre1RXwOIpaEmk+X8SjMvxAni2CnBxZ508lG2Le2fkaW/htyP4gjxqL9BMBt6rUYXKKB+O/0mXpYOoUZxSfIhAdshyoTY2ZuCn2l0PMc5jdp0m6xKbqylmUWdSp1YA6Hxmsp08ISzFfX9TrNRVSq3hv4r9DcHR/s8pQpoBmNOkunNrAa+dz5S1Ng61jwF+Z/KYPdWtlbkLayzNtAc5tzjXudXD7LLVk6xlsvthQfaYoRY2P3QSCe/Lzmfmv8AfjeAYb7HiwCTRxYVgDYtTq06qOo7D91rHS6iXPY+2qOKpirQcOvA9hU9qsp1VhyMymtj265cvPjod2ceJwqVEKVFV0YWZXUMpHIqdCJyyJ6IzzB0lbPpUdrYulSppTpq1LKiKFVb4eixso0FySfEmVao1u//ADwMuHSt/vvG/iof3ajKhiBpK0veLkPdRktjbAxOKVmw1CpWVSFYot8pIuAfKWvYXQ5tDEPaqgwtPteqVZv6FJGJJ/EVGvGW/wD0dV/1TF/9Qv8AZrNtyRVrcila08GJ3X3Xo4DDrh6C2A1ZjYvUc2u7ntJsO4AACwAEy8RJSAREQBERAEREAREiATOLFYlaaNUdgqICzMdAABckzlmouk7e/r6hwVE3pIw65hr1lRTon4VIuebfh1jssUI5Zc0ellqrVCO3m+yK/vJtd9pYzrLHILpRS59lL3uRwDNxPgB2To7101p0Vo/edlXTs1uT4AfOWPZuzxhqPWP77D0HKUHH7Q+0YwtxVFNvPT6/CUot9W9zprYQXLCteyuh1sWxAJGhGo7iNRN37tUjVsAbHLfXy/OaOxp9lvAzeW6FcIWv+ooH+fKWKjS8S3X5lgbZLdjDhPn+Dag+8CJ2RtET5TG8+cnNQaboYDD4nZ2LxtS+Z6zVDmrVFujMHrEUlaxKpUZOHHDiZeptH7ThqFVwCXpUWPbZsqk/vXmbTo/wSYbI+FoszA53ZAXLNqxFQ+0NSbWIt2Sn7BuuDpUmILUzWTxFGs1Mn+r6zJg2Bu9s81ASrAWtx75nBsc9r/CYbdjEhM3gPhMw20rG99D38pgyUnpf2M32EOrXWlWps4/mkNTv+06+s1fsfevFYGutZGILAE3F1qp2Zx975983DvxtAHA4kX40anrlNvjaaiwmLoVsMcPiCKb0wTQqW7CblTzsfhblIJrqbXRy/t4a6ZPQW5m+lHaNAOllqADrKd7lTzHNeRlhnm/c7HU8OVejV/TIxuy3W6n7pVvfHlNvbO6QldLFAalvusArc9DqD/N18Znx4xWZvBFfo2nzV7fT9jS/Ssf9uYz8VD+7UZU6w0mc392i1bamJrVENPO6gBgQCEprTBBPG+W/nMK88Np9URxWFhm7P9Hlf9UxX/UD+yT85tiaf6Adq01o4igzAVDWDgdpU00S9uV1M2/Jq5xl0T6rcrWJqXUmJEmSkYiIgCIiAIiIAkSYgFQ6S96mweFC0jatXJSme1QBd3A5gEAciyzWe7WxiWV7Xsbgc+RJ8dZZukjZ+Ixm0Ep0aZanQpgFtFUPVOZhmYgH2RT0Gshth16VEhEJa33SCfnNNqdXTG3lnNLHllHX8NVdOmS5kpS36/ArG/G1iAaeqtwI5CUnYQuKj82yjwUX+vwmR2+7nrOszBgDo4II0vqDqJ1tl0cuHQdpGY+Le19ZJXLmTZe1VPhThBbYb/PY4MZ7reBm8d19ndcre1lIC30vxv3900jiEuCO4zce5m2AiZux6dM/C/1lyo5riK6JlnG7n/MP7P8AjPo7A7esPp/jOJt5Ft3zhbeRe0/KTmoKntncTDsKlSoKrVi1U5zXrixLtlyqHsBa1haaywe3Ww1TC0mRirpUKOz3Z0xVZWR2FtCDT565r6cJsbbWCx1Zmr0toBKTktSpjC0nAQm6/pCbtcWN++ac27jqhrYd6o92mhVspQOhqvVVkUgELZso0+5Mowejd29mLVpEksCGtpbkLTKVNh0gOLesqe7u8tMUyadRWDG91YEaacRO/W3rXtYeswZwY3pA2Qv2KvlJBFMtx/Vs5B7iAR5zRuMHCbd3u3tovh6ydYGd6bIqg3N2GXgOzWaqr4csLKCzdgAJJ8AOMhnubbRpqt5OnRJuMt79luPlL5upiXYNnJJV8tz22AvY9ouSPKUChUsQeREve5zD7OtuwsD45mPyImr4j0pZsFLOC6vSWoozoh019kC/jaav3u2WlDFMlMWUorgdi5swIHIXW9uy/K02nSGgmtN+q4bHPbXIlND4hcx/rTWcLlJ3NZ6Y/QrahLlO50ZX+3U7dtRB5G4PwvPS086dEuFL49CB7rofS5+QJ8p6MnQ6Zf3LH6fT9zW6l9Ir+bkSYiXimIiIAiIgCIiAJwY3FCnTZzwA+J0A9SJzyq77Y/3KI7fbbwGij1ufISprL/AplPz8vXyJaa/EmonU3u2u9CiHT3mYKCey4JJt5fGVjZu26/vGqx8bEenCRvNtY12pUuxBdvE6D4X/AGp16Wk4mupNOT3Zva4KMMNGYxWFobTpvQrqFqZWyutg1u0ryPNeBms9sbPfD1XoP7yG1xwItdWHcR+XZNjboYQviC3ZSBJ87qPmT5SsdKVVTjFC8RRUP+05Ueh+Ilzhts4ajwV7rTfo0T1y5JuC2x8CnET7THVUFlqOAOADGw8B2T4EkrOnTwZlFS3OeltSuf8Aiv6zA7A3pxSYqm/WvUY51QVKhyB6iNSRjmOUAMwbXlM7hk1lU2DtM4XE064RahpsSEcXVjYrY+smpecmr4jWoRg0u/2N3vs3aKoq9Zg6QQBUpU6NV1VVFkXOzAmwAGgE0vvdiKhxJp1erL0QaRNIkpo7uAt9QFz5LHX2NdZasZ00YxzpSw6/0ah+OeVDeDbtTGVuuqhQ2UL7AIFlvbQk85OakyGAwwNJLge7Of7KOQ9J97PX9FT/AAL8pz5ZTk+p01UfYj6I4QlpzYHFmjWpVhxpVKdQd/VsHt8ItIZJjJ7cfI9H7Z3LwONGavh6blgLVAMj24j9Ilmt5ymY3ouOFNsGHqU2JJV2QshPI6XXhzPO8t/R7tHr9l4V7kkUhTYnjmpXpNfzWWGTX0Q1EOWRz8bp0TaXkaF3p3sGEqvhcrdegGcaZUzKrj2u3RhwvNd1KhYlmNyxJJ5k6mWPpW/39jP+z/d6MrUqVaWvT5UCz4srEmzdvQDg0+yYirlGf7UyBrahepoGwPYLk+s2pNZdAI/2fiO/GPb/AMGHE2ZNhBLBQm/aZMRE9ngREQBERAEREASj7f2TXbEs2RmDuoRl9oAaKM1vdA7SdOMvESpq9LHUwUZNrDz0JqbXU8owdPcvCAa0szHixZ7k87308pQ96BQw2OGERmzNSFUBrEas4yhu02Qmx7Oc2xPN++e31bblau2YpSq9WMvG1FOrsL9mcMfAmRarSVOvEY4flgtaSc5T6voW1dsthqL5fZapcs3aFF7D5+s19jK5d2dtWY3JOp9ZmNq7WFYAodGseBGnYLGYaok1mgo8NOcl1Zv414jnucQk2n0En2tObPJhRZy4VJSXT2iQPvEjTvl7XQE8hKcNpv8AqIP/ACf/AKk2n8zX8WSSrj6/Y6ow5PYfS0fY2/VPpOw2LqHl+/8AnPhqtQ9o/ZB+ctGi6FgwK/okB4hFB8hOe06+zWvRTwty4Ej6Ts2lGW7OoqeYRf4I+YIkxaYPZuHoR2jmwlagTrSrZgOS1VBH761JseaT6GMfkx70uytRP7VJgy/us/pN2y3W8xOe1kOW5/j1PMfSupG3cZcWv1JHeOooi47tD6Ssierdt7q4XGW+00KdUgWVmX2lB7Fce0B4GV+n0N7LDBvszGxvY18QV81L2I7jMSrbeSOFqSwzG9A4/wBmVNOOKq27/YpDTnqCPIzY84MFgadGmtKki00UWVEUKqjuUaCc8kSwsEUnl5EREyeRERAEREAREQBESIB1tqY4UKFWs3u0qbufBFLH5TyVVdnbMxu7sSxPazG5PqZ6K6YNp9TsqqoNmrMlJe/Mczj9hXnn7AUs1Ve43Plr87SC1m10FeV6vBmxTAAHIW9J8FJzmfNpRydQ4nEEn2iT7tJAjIUDr7SrZKNRj2Kfjp9ZVMLjBUcIqi54ZjYcL9gMte0kDUyrcCRx7jf6TBvQpoyMLDLUpnTTTML/AAvLunXs5Ob4xLNyj2R1sSSi3spNwLAk8dOU6DbVbsUD1mZxGMpAj2ho6HiPusD9JGJxNC5F1IueUsGmPvYeJz0iTxDEaeR+syNph9gMAaqqbqCCvnf8hMxKdi9pnSaSWaYkRaIngsmX3Qx/UbQwtXsWsgP4an6Jj6OT5T0jPLIW4NtO/lPTGw9odfhaFb+UpU38CygkeR0k9L3RqeJV+7P8juxESwagREQCYkSYAiIgCIiAIiIAiIgGnunval3wuGB4B6zjt1tTpn+1mtNjU/aZuQAHnqfkJn+lXafXbVxFjcUslJf6C3b99nmK2XTtTHeSfp9JSue50vD68cvpk7cRJlY3YtF4i8AxO8KhlRTf3idDbgLfWYI4JACba99zO9vPi2FVVRb2S50J4k8vCYSti6ltRYXHZbvmxpWII47iM+bUy+HyMg9FQDZRwPYJyCkvIekxNOrVfQEm1r8ABynM2Gqni3x/KSlAyGzao+0MB/J/EEH5TNypbFe2ITvJHqCPnLdaVbveN7w55qx2Z8xJIkSI2By0pvHoox2fZype5o1KiHuBPWKP2XA8ppCiJs7oax1qmIoE+8qVFHepKP8AA056qeJkOur5tM32w/t9zacREunMCIiAIiIAiIgCIiAIiIAnHiK4RGdtAqlj4KLn5Tklf3+pVn2biaeHpmpUqU8gVbXIchHIvyQsbd0wz1FZaR5sxeKNV3qt71R3c+NRi5+JmapJZQB2AD0mNbZ1SnVVKtOpSa98tRGQnLqdGAvMnea+xnYaSKw2ibxEiRl4mIvImAYDab3qt3WHwH1mNx/8W3l8xO1XqXdjzZvmbTqY4/o28vmJtIrCSOEulz2Sl3bOvsj73l9ZkZjdk/e8vrMjeeiIw9NstYE9jg+jXl3tK8UHITMDaKWFzrYX0P5SvdFvGDbcNthDmU2ltuc5E+RM5uZuw+03qrRdKfUimWNQMb9YXAygcfcN724jjLlQ6D3uM2LUc8uHJ9Can0kSrl2NhLV0J+99TXVIS09HeP6raVDlUz0j4OpI/fVJcKHQtQHvYmufwikvzUzK4DoswdJ0qDrWZGVlLVD7ykMpsoA4gRGqecmLeIad1yhlvKa2/wCFviTIl05oRJiARJiIAiIgCIiAIiIAiJEAqvSPsuvicItHD0+sLVUL+0i5VW7Xu5H3gvDXjKDS6Kce3EUF/FVP/wAUM3TEilVGTyy/Rr7KIckEv5+ZorercSts/CNiq1SmwU0wUphiSXcJo7AcL34dkojbw8k9Wt9Ju7p2qW2O/fWoD98H6TzXiaoKjQnXsIHZppbxmPBh2PT4nqX/AJfJFgfeQ8kHiSfynA28rfrKPAfmTMLQwNR9Uou47ldviJ3qWyq9tMMqd9RcnxqtrPSrgvIhlrdRLebOM7RTmfSfD4laikDTh852U2ZXB1NCn35qH/13Pwny2zWJ9rEoR22NVvQZbSQqGPwVVlzZVLcOAOnGdh8W44qB4kX9CZ03ogVMtzbNbNbW1+OW/LW15lDs6iP5Vu+6L8LGAdA49+YE+Di2/W9BMoMNRA0pX73qMf6tp9plHu0qQ8VL/wBcmAXnoG3wo4bF1qWIfIcQtJabNopZGchWP3Sc+hOmluV/Rc8gLjqgFg2UclVF+QnqLcSsX2XgWYlicJh7km5J6tbkk8TAM7EiIBMSIgExIiATEiTAEREAREQBERAEiTEAiJMQCtdIe6X8I7Pq4cG1T36JOgFVLlbnsBuVPcxnlDBh6Vcggo6F1YEaqRdWBB4Eaie1Jofpz3I6nEDaVJfYq+xiLcEqWslQ8gwFj/OA7WgGtquNdvedj4sZw3nbwuxMRUF6eGxFQdhShWYeRVZl8L0b7Tqargqw/Hkp/CowIgFdk3l4wvQntRxdqdGl3VK4uPHqww+My+D/ANH3Fn+NxOHp9yLUq/E5IBrLbu69ahSw2KYXo4pA1NwNA3BqbcmFr941HAgfM9QYPcSj/BSbNrnrkWmELZchuCSHQXOVgTcanhK5hOgTZ6+++Jq/iqqo/wDbVYBoK8+WqAcSB4z0thOiDZdM3+yhz/zalWoP2XYj4TM4PcvA0jeng8Mh/WWhSDftZbwDyjSbMwVLux4KgLMfBV1M9T7gUmXZWCV1KsuGogqwIIIQCxB1Bmdp0gosoAHIAD5T7gERJiAREmIBESYgESYiAIiIAiIgCIiAIiIAkSYgEQ35REAmIiAIiIBEmIgCIiARJiIAiIgCREQBJiIAiIgCIiAIiI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4" name="AutoShape 6" descr="data:image/jpeg;base64,/9j/4AAQSkZJRgABAQAAAQABAAD/2wCEAAkGBhQSEBQSEhQVFBUVFBQYFBcUFBQVGBUYFRYVFBYXFRQXHSgeFxkjGRYWHy8gJCcpLCwsFR4xNTAqNSYrLCkBCQoKDgwOGg8PGiwkHSQwLC8tLiksKS01LSwwLCwtLCkvLDUpLCwsKiw1KSwuLi0sKSksLC0sKSksLCwsLCwsKv/AABEIAOEA4QMBIgACEQEDEQH/xAAcAAEAAgIDAQAAAAAAAAAAAAAAAQYFBwMECAL/xABLEAACAQIDBAcFBAQKCQUAAAABAgADEQQSIQUGMVEHE0FhcYGRIjKhscEUQnLRI1KSohUzU2KCsrO04fAIJCU1Q2N0g5NUo8LD0v/EABoBAQACAwEAAAAAAAAAAAAAAAADBAEFBgL/xAAxEQACAgECBAMGBQUAAAAAAAAAAQIDEQQxBRIhURNBcSIykaGxwWGB0eHwFCNCYvH/2gAMAwEAAhEDEQA/AN4xEQBESIBMSJMAiTIiAC1hczq1MeOyYra21L1RT1yLq9u0gXt9PGfGy7Pq9x3aiYBmFrk9s+wx5zEYzFdSCwBI+6L6nn5TG1N4Kh92y+V/nMAtOcyRVMq1PbdQalri3IThXeKrfUiwFzcDt4D0gFzWqDPuVnZO8QrNlKkHmOF+NvGWOk9wDMpg+4kRMgmJEQCYkRAJiREAmIiAIiIAiIgCIiAJEmIAiIgETD7c271LqgGpFyeQvYW9DMzKzvLhjWdBTF2S4Y3AGttLniR9YByjbANrWubcuJAP1nbqZlXMxA4adp7pgKWwKlrsV077zuUNkKBd2IIFzbu7rXnkGF2riqitnOaoXNkThc9oHJQOLH6gTjw2yMUxzNUpUx+qtNnI/plhf9mc+M2gBXD1GBVKIIYA+67kXK8QfZF/CdilvdhyCC1rG2qmxHMacPGaLU26myyUam1GPZZyy/CMIxTlu+51xsXEXt9oogcfaoPe/iKlrd1p1q+ya+oWrTbjcNSZbk8qgc2HkZk/tdGr/Furfgex8wpmIxu28Jhz+lrUqZ/nVfa087zSXcQ1kZKuEpOS/wBU/kWY01NZeDjwG0D1nUFOprIuZlve4uBnptpnS546EaXAvLvsLapZcr8VPHmD2zXlLeOliMTg6uGdXZa1Sm1+1Ho19GB+6zUri/HKDLtg8OXYfpEBB1Rexb+1bvnVaC+y6lStjiWzRr74RhL2dizRJibAriRJiAJEmIBESYgCIiAIiIAiIgCIiAJEmRAEmREA48STkbL72VsvjbT4ygUMcw+8Ze9o40UqTOezgOZOgHrKRSwPWEm4BJJ9ddBMMGSpbdFgGXhxsx9rQ+mtp9/w0C4soVeBHE+N5w0dha8b200W8yFHZ6KdVBPeAPgBMAru89CmcWgqrdXpC1g1roza5l933xOnjNp0qfVIGpUKdRmXrGp5lXIuYlhoTclVGo4kk6WOd3qS1Si44C6/tDMP6hmFx2z0qqVdEdSQcrkrZrWurLqCROdv1FdGqkrNt+r6bdu/qzYxhKdScTh2FtKk6daqICxqKHSmAzim5Q+6L2Ngw5XsdRK3t7G4WjXd8uFpHqq1fNUoIXxGRgppoxH8Y7Zjqfu8DmutxwWEFMAAKoVcqqg9lRe5tzJOpMxm2N2qVdlNWjTrBHLp1jMuRmN2Hsj20J1ynTxmshrdN/VSm10f49PPp5Lp088b48iR02eGkY5sDh6WLwb0kWnUev8ApES4Q5KNc5uqHsgm/G19fGbIr10ogMQo1NrW4nSw/wA9hlOrYW+LwlPiwNeqTbiQoQm3/dl26mjXurLmtrYggqSAT68fWdDwufPRzLOMvd5/i7FXVJqST7Hd2TjxVUleANvPiR8vWd6dXZuGSnTFNBYLfv4m9yZ2ptUVDA7474U9n0OscZ3a4pUwbFyBckt9xFGpbsuNCSAdR4npYx1UsQyoCbAIpXLfgFN7lrc7+AnHv3tcYzaVUFvZp4gYamLXCijrVLA9nWFnJFrimvKUbaGNCuq0ycqopF+JNQCoWJ7SQw9JDOTLVcFjqbEO/G0ciinisjCxJdaVQtzVrpw8DM/snpmamuTHUlZh/wATDEAHj79NzdTw4M19dBNR4CvWqhur4LbOxIAS97E+ny5ifWPrBCEXWy5izcjexPebEzzzSR7cIvyNvp04oalhhKjU7e+KgB7rU6irfxuJmsP0wbPZwjvUok9tSmcuvN0zBR3kgTReFZihqcBzPaZjds7betlUhAqe71aBfNm4sfEzKsY8GDPXFCurqHRgysAVZSCGB4EEaETkmjehPfbLWGCc5VqXyrf2c+pzpc+yW4Mo0JZWAHt33lJ08oqTjyvAiImTyIiIAiIgCIiAIiIBjN4sNnw724r7Qv8AzdT8Lyl03lr3tqkUVA4M4DeFiQPUD0mEwmLQDVPheYYObD7Zq5bA6fhHztxnx9qe9yTfvmawtZGtlNMchcAnynaLqQVNrjUjjAMFig1bDVFsS6gOnMlDmt56j+lKpQxZZWqJZ216sFsqjsAvY2udSbE2PbwmzQ4E1FvMjYPG1KaqxR/0lOwJGVybrw7GDC3IDnNBxfSeJixL8H6Gz0Nm8DuPjcWv/pGPe9Wl8Mrzs4bE1yw60YfqzcMEeoSNDqCwAYXsLWHG99LGuVdrn+TI8VP5TEY/eDIDxHlaaL+l5+kYrPp+5seXHVsv+7eI6zaDPxFClkB76lRideeWmh85Z69TIxyg3bU93KUrosN6DVTe9Woza8l9geXs385s1aosL8hOw0dPg0xh2NJqZ89jaOvsaqzO172A7eZ/wHxEy8x9XaSpqT2geptMhLiKx5U30wTUdqYxCbN9prtoT7tYmovqlQX8ZhmGbiwv3ze/S10YvjbYvCAfaEUK6EheuVblcpOgqC5GtgQbX0E0RtTZlag1q9KpRa9iKlN017iRY+UglF5LcJpo5kx7ph6lFbe2wJYE3t7N19UQ+R5zJ7J2yiYnr6gNqdNzSUjNmqJRFKgraWAz+3fhe8r9FtbHt4TmVv8APjPOcHvBzY7azMi0hoqi3ee8zGmdt6YM4zh5jJ7O1uy5GOwhXiMVhyPHrUtPYE80dEm6pxW06TWvSwzLWqnXQrc0V7yagBtyRvP0vJ69ipc/aEREkIRERAEREASJMiAIkxAOLEYdXUo4upFiDNJbe3+o4TG1cN7VVKbZesW2jD3lZe0qdCRxIOk2zvVvRSwGHNarqSctNB71R7XCjkO0nsE8x7w4BiTXN/0rMzH+e7FmNuwEnQayKc0uhd0+mdicvI3HsTbtPEpnpMGHbbsPGxHEHxlj2dhnYZkK6gg6m47NdJpHdDaBw9eieAcLTfvze6fJrepm7N3q9qh10ZfjcW+szGXMiPUUumWDJLhq9uf9IfWVLpIwtRMMtc08xpVAD7QByVbKbH8YT4y9DHrci/CYre1RXwOIpaEmk+X8SjMvxAni2CnBxZ508lG2Le2fkaW/htyP4gjxqL9BMBt6rUYXKKB+O/0mXpYOoUZxSfIhAdshyoTY2ZuCn2l0PMc5jdp0m6xKbqylmUWdSp1YA6Hxmsp08ISzFfX9TrNRVSq3hv4r9DcHR/s8pQpoBmNOkunNrAa+dz5S1Ng61jwF+Z/KYPdWtlbkLayzNtAc5tzjXudXD7LLVk6xlsvthQfaYoRY2P3QSCe/Lzmfmv8AfjeAYb7HiwCTRxYVgDYtTq06qOo7D91rHS6iXPY+2qOKpirQcOvA9hU9qsp1VhyMymtj265cvPjod2ceJwqVEKVFV0YWZXUMpHIqdCJyyJ6IzzB0lbPpUdrYulSppTpq1LKiKFVb4eixso0FySfEmVao1u//ADwMuHSt/vvG/iof3ajKhiBpK0veLkPdRktjbAxOKVmw1CpWVSFYot8pIuAfKWvYXQ5tDEPaqgwtPteqVZv6FJGJJ/EVGvGW/wD0dV/1TF/9Qv8AZrNtyRVrcila08GJ3X3Xo4DDrh6C2A1ZjYvUc2u7ntJsO4AACwAEy8RJSAREQBERAEREAREiATOLFYlaaNUdgqICzMdAABckzlmouk7e/r6hwVE3pIw65hr1lRTon4VIuebfh1jssUI5Zc0ellqrVCO3m+yK/vJtd9pYzrLHILpRS59lL3uRwDNxPgB2To7101p0Vo/edlXTs1uT4AfOWPZuzxhqPWP77D0HKUHH7Q+0YwtxVFNvPT6/CUot9W9zprYQXLCteyuh1sWxAJGhGo7iNRN37tUjVsAbHLfXy/OaOxp9lvAzeW6FcIWv+ooH+fKWKjS8S3X5lgbZLdjDhPn+Dag+8CJ2RtET5TG8+cnNQaboYDD4nZ2LxtS+Z6zVDmrVFujMHrEUlaxKpUZOHHDiZeptH7ThqFVwCXpUWPbZsqk/vXmbTo/wSYbI+FoszA53ZAXLNqxFQ+0NSbWIt2Sn7BuuDpUmILUzWTxFGs1Mn+r6zJg2Bu9s81ASrAWtx75nBsc9r/CYbdjEhM3gPhMw20rG99D38pgyUnpf2M32EOrXWlWps4/mkNTv+06+s1fsfevFYGutZGILAE3F1qp2Zx975983DvxtAHA4kX40anrlNvjaaiwmLoVsMcPiCKb0wTQqW7CblTzsfhblIJrqbXRy/t4a6ZPQW5m+lHaNAOllqADrKd7lTzHNeRlhnm/c7HU8OVejV/TIxuy3W6n7pVvfHlNvbO6QldLFAalvusArc9DqD/N18Znx4xWZvBFfo2nzV7fT9jS/Ssf9uYz8VD+7UZU6w0mc392i1bamJrVENPO6gBgQCEprTBBPG+W/nMK88Np9URxWFhm7P9Hlf9UxX/UD+yT85tiaf6Adq01o4igzAVDWDgdpU00S9uV1M2/Jq5xl0T6rcrWJqXUmJEmSkYiIgCIiAIiIAkSYgFQ6S96mweFC0jatXJSme1QBd3A5gEAciyzWe7WxiWV7Xsbgc+RJ8dZZukjZ+Ixm0Ep0aZanQpgFtFUPVOZhmYgH2RT0Gshth16VEhEJa33SCfnNNqdXTG3lnNLHllHX8NVdOmS5kpS36/ArG/G1iAaeqtwI5CUnYQuKj82yjwUX+vwmR2+7nrOszBgDo4II0vqDqJ1tl0cuHQdpGY+Le19ZJXLmTZe1VPhThBbYb/PY4MZ7reBm8d19ndcre1lIC30vxv3900jiEuCO4zce5m2AiZux6dM/C/1lyo5riK6JlnG7n/MP7P8AjPo7A7esPp/jOJt5Ft3zhbeRe0/KTmoKntncTDsKlSoKrVi1U5zXrixLtlyqHsBa1haaywe3Ww1TC0mRirpUKOz3Z0xVZWR2FtCDT565r6cJsbbWCx1Zmr0toBKTktSpjC0nAQm6/pCbtcWN++ac27jqhrYd6o92mhVspQOhqvVVkUgELZso0+5Mowejd29mLVpEksCGtpbkLTKVNh0gOLesqe7u8tMUyadRWDG91YEaacRO/W3rXtYeswZwY3pA2Qv2KvlJBFMtx/Vs5B7iAR5zRuMHCbd3u3tovh6ydYGd6bIqg3N2GXgOzWaqr4csLKCzdgAJJ8AOMhnubbRpqt5OnRJuMt79luPlL5upiXYNnJJV8tz22AvY9ouSPKUChUsQeREve5zD7OtuwsD45mPyImr4j0pZsFLOC6vSWoozoh019kC/jaav3u2WlDFMlMWUorgdi5swIHIXW9uy/K02nSGgmtN+q4bHPbXIlND4hcx/rTWcLlJ3NZ6Y/QrahLlO50ZX+3U7dtRB5G4PwvPS086dEuFL49CB7rofS5+QJ8p6MnQ6Zf3LH6fT9zW6l9Ir+bkSYiXimIiIAiIgCIiAJwY3FCnTZzwA+J0A9SJzyq77Y/3KI7fbbwGij1ufISprL/AplPz8vXyJaa/EmonU3u2u9CiHT3mYKCey4JJt5fGVjZu26/vGqx8bEenCRvNtY12pUuxBdvE6D4X/AGp16Wk4mupNOT3Zva4KMMNGYxWFobTpvQrqFqZWyutg1u0ryPNeBms9sbPfD1XoP7yG1xwItdWHcR+XZNjboYQviC3ZSBJ87qPmT5SsdKVVTjFC8RRUP+05Ueh+Ilzhts4ajwV7rTfo0T1y5JuC2x8CnET7THVUFlqOAOADGw8B2T4EkrOnTwZlFS3OeltSuf8Aiv6zA7A3pxSYqm/WvUY51QVKhyB6iNSRjmOUAMwbXlM7hk1lU2DtM4XE064RahpsSEcXVjYrY+smpecmr4jWoRg0u/2N3vs3aKoq9Zg6QQBUpU6NV1VVFkXOzAmwAGgE0vvdiKhxJp1erL0QaRNIkpo7uAt9QFz5LHX2NdZasZ00YxzpSw6/0ah+OeVDeDbtTGVuuqhQ2UL7AIFlvbQk85OakyGAwwNJLge7Of7KOQ9J97PX9FT/AAL8pz5ZTk+p01UfYj6I4QlpzYHFmjWpVhxpVKdQd/VsHt8ItIZJjJ7cfI9H7Z3LwONGavh6blgLVAMj24j9Ilmt5ymY3ouOFNsGHqU2JJV2QshPI6XXhzPO8t/R7tHr9l4V7kkUhTYnjmpXpNfzWWGTX0Q1EOWRz8bp0TaXkaF3p3sGEqvhcrdegGcaZUzKrj2u3RhwvNd1KhYlmNyxJJ5k6mWPpW/39jP+z/d6MrUqVaWvT5UCz4srEmzdvQDg0+yYirlGf7UyBrahepoGwPYLk+s2pNZdAI/2fiO/GPb/AMGHE2ZNhBLBQm/aZMRE9ngREQBERAEREASj7f2TXbEs2RmDuoRl9oAaKM1vdA7SdOMvESpq9LHUwUZNrDz0JqbXU8owdPcvCAa0szHixZ7k87308pQ96BQw2OGERmzNSFUBrEas4yhu02Qmx7Oc2xPN++e31bblau2YpSq9WMvG1FOrsL9mcMfAmRarSVOvEY4flgtaSc5T6voW1dsthqL5fZapcs3aFF7D5+s19jK5d2dtWY3JOp9ZmNq7WFYAodGseBGnYLGYaok1mgo8NOcl1Zv414jnucQk2n0En2tObPJhRZy4VJSXT2iQPvEjTvl7XQE8hKcNpv8AqIP/ACf/AKk2n8zX8WSSrj6/Y6ow5PYfS0fY2/VPpOw2LqHl+/8AnPhqtQ9o/ZB+ctGi6FgwK/okB4hFB8hOe06+zWvRTwty4Ej6Ts2lGW7OoqeYRf4I+YIkxaYPZuHoR2jmwlagTrSrZgOS1VBH761JseaT6GMfkx70uytRP7VJgy/us/pN2y3W8xOe1kOW5/j1PMfSupG3cZcWv1JHeOooi47tD6Ssierdt7q4XGW+00KdUgWVmX2lB7Fce0B4GV+n0N7LDBvszGxvY18QV81L2I7jMSrbeSOFqSwzG9A4/wBmVNOOKq27/YpDTnqCPIzY84MFgadGmtKki00UWVEUKqjuUaCc8kSwsEUnl5EREyeRERAEREAREQBESIB1tqY4UKFWs3u0qbufBFLH5TyVVdnbMxu7sSxPazG5PqZ6K6YNp9TsqqoNmrMlJe/Mczj9hXnn7AUs1Ve43Plr87SC1m10FeV6vBmxTAAHIW9J8FJzmfNpRydQ4nEEn2iT7tJAjIUDr7SrZKNRj2Kfjp9ZVMLjBUcIqi54ZjYcL9gMte0kDUyrcCRx7jf6TBvQpoyMLDLUpnTTTML/AAvLunXs5Ob4xLNyj2R1sSSi3spNwLAk8dOU6DbVbsUD1mZxGMpAj2ho6HiPusD9JGJxNC5F1IueUsGmPvYeJz0iTxDEaeR+syNph9gMAaqqbqCCvnf8hMxKdi9pnSaSWaYkRaIngsmX3Qx/UbQwtXsWsgP4an6Jj6OT5T0jPLIW4NtO/lPTGw9odfhaFb+UpU38CygkeR0k9L3RqeJV+7P8juxESwagREQCYkSYAiIgCIiAIiIAiIgGnunval3wuGB4B6zjt1tTpn+1mtNjU/aZuQAHnqfkJn+lXafXbVxFjcUslJf6C3b99nmK2XTtTHeSfp9JSue50vD68cvpk7cRJlY3YtF4i8AxO8KhlRTf3idDbgLfWYI4JACba99zO9vPi2FVVRb2S50J4k8vCYSti6ltRYXHZbvmxpWII47iM+bUy+HyMg9FQDZRwPYJyCkvIekxNOrVfQEm1r8ABynM2Gqni3x/KSlAyGzao+0MB/J/EEH5TNypbFe2ITvJHqCPnLdaVbveN7w55qx2Z8xJIkSI2By0pvHoox2fZype5o1KiHuBPWKP2XA8ppCiJs7oax1qmIoE+8qVFHepKP8AA056qeJkOur5tM32w/t9zacREunMCIiAIiIAiIgCIiAIiIAnHiK4RGdtAqlj4KLn5Tklf3+pVn2biaeHpmpUqU8gVbXIchHIvyQsbd0wz1FZaR5sxeKNV3qt71R3c+NRi5+JmapJZQB2AD0mNbZ1SnVVKtOpSa98tRGQnLqdGAvMnea+xnYaSKw2ibxEiRl4mIvImAYDab3qt3WHwH1mNx/8W3l8xO1XqXdjzZvmbTqY4/o28vmJtIrCSOEulz2Sl3bOvsj73l9ZkZjdk/e8vrMjeeiIw9NstYE9jg+jXl3tK8UHITMDaKWFzrYX0P5SvdFvGDbcNthDmU2ltuc5E+RM5uZuw+03qrRdKfUimWNQMb9YXAygcfcN724jjLlQ6D3uM2LUc8uHJ9Can0kSrl2NhLV0J+99TXVIS09HeP6raVDlUz0j4OpI/fVJcKHQtQHvYmufwikvzUzK4DoswdJ0qDrWZGVlLVD7ykMpsoA4gRGqecmLeIad1yhlvKa2/wCFviTIl05oRJiARJiIAiIgCIiAIiIAiJEAqvSPsuvicItHD0+sLVUL+0i5VW7Xu5H3gvDXjKDS6Kce3EUF/FVP/wAUM3TEilVGTyy/Rr7KIckEv5+ZorercSts/CNiq1SmwU0wUphiSXcJo7AcL34dkojbw8k9Wt9Ju7p2qW2O/fWoD98H6TzXiaoKjQnXsIHZppbxmPBh2PT4nqX/AJfJFgfeQ8kHiSfynA28rfrKPAfmTMLQwNR9Uou47ldviJ3qWyq9tMMqd9RcnxqtrPSrgvIhlrdRLebOM7RTmfSfD4laikDTh852U2ZXB1NCn35qH/13Pwny2zWJ9rEoR22NVvQZbSQqGPwVVlzZVLcOAOnGdh8W44qB4kX9CZ03ogVMtzbNbNbW1+OW/LW15lDs6iP5Vu+6L8LGAdA49+YE+Di2/W9BMoMNRA0pX73qMf6tp9plHu0qQ8VL/wBcmAXnoG3wo4bF1qWIfIcQtJabNopZGchWP3Sc+hOmluV/Rc8gLjqgFg2UclVF+QnqLcSsX2XgWYlicJh7km5J6tbkk8TAM7EiIBMSIgExIiATEiTAEREAREQBERAEiTEAiJMQCtdIe6X8I7Pq4cG1T36JOgFVLlbnsBuVPcxnlDBh6Vcggo6F1YEaqRdWBB4Eaie1Jofpz3I6nEDaVJfYq+xiLcEqWslQ8gwFj/OA7WgGtquNdvedj4sZw3nbwuxMRUF6eGxFQdhShWYeRVZl8L0b7Tqargqw/Hkp/CowIgFdk3l4wvQntRxdqdGl3VK4uPHqww+My+D/ANH3Fn+NxOHp9yLUq/E5IBrLbu69ahSw2KYXo4pA1NwNA3BqbcmFr941HAgfM9QYPcSj/BSbNrnrkWmELZchuCSHQXOVgTcanhK5hOgTZ6+++Jq/iqqo/wDbVYBoK8+WqAcSB4z0thOiDZdM3+yhz/zalWoP2XYj4TM4PcvA0jeng8Mh/WWhSDftZbwDyjSbMwVLux4KgLMfBV1M9T7gUmXZWCV1KsuGogqwIIIQCxB1Bmdp0gosoAHIAD5T7gERJiAREmIBESYgESYiAIiIAiIgCIiAIiIAkSYgEQ35REAmIiAIiIBEmIgCIiARJiIAiIgCREQBJiIAiIgCIiAIiI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0DB68F87-6998-45E8-829C-FBA75B8F25DC}"/>
              </a:ext>
            </a:extLst>
          </p:cNvPr>
          <p:cNvSpPr>
            <a:spLocks noGrp="1"/>
          </p:cNvSpPr>
          <p:nvPr>
            <p:ph idx="1"/>
          </p:nvPr>
        </p:nvSpPr>
        <p:spPr>
          <a:xfrm>
            <a:off x="307975" y="1878115"/>
            <a:ext cx="5065691" cy="4648191"/>
          </a:xfrm>
        </p:spPr>
        <p:txBody>
          <a:bodyPr>
            <a:normAutofit fontScale="62500" lnSpcReduction="20000"/>
          </a:bodyPr>
          <a:lstStyle/>
          <a:p>
            <a:r>
              <a:rPr lang="en-GB" dirty="0">
                <a:latin typeface="+mj-lt"/>
              </a:rPr>
              <a:t>There’s a lot of trans specific at the moment</a:t>
            </a:r>
          </a:p>
          <a:p>
            <a:pPr lvl="1"/>
            <a:r>
              <a:rPr lang="en-GB" dirty="0">
                <a:latin typeface="+mj-lt"/>
              </a:rPr>
              <a:t>Bullying at school/work</a:t>
            </a:r>
          </a:p>
          <a:p>
            <a:pPr lvl="1"/>
            <a:r>
              <a:rPr lang="en-GB" dirty="0">
                <a:latin typeface="+mj-lt"/>
              </a:rPr>
              <a:t>Media… Anything that can be exploited as anti trans </a:t>
            </a:r>
          </a:p>
          <a:p>
            <a:pPr lvl="1"/>
            <a:r>
              <a:rPr lang="en-GB" dirty="0">
                <a:latin typeface="+mj-lt"/>
              </a:rPr>
              <a:t>Radical Feminists (TERFS), Religious, right wing and other extremists/</a:t>
            </a:r>
            <a:r>
              <a:rPr lang="en-GB" dirty="0" err="1">
                <a:latin typeface="+mj-lt"/>
              </a:rPr>
              <a:t>idealogies</a:t>
            </a:r>
            <a:r>
              <a:rPr lang="en-GB" dirty="0">
                <a:latin typeface="+mj-lt"/>
              </a:rPr>
              <a:t>…</a:t>
            </a:r>
          </a:p>
          <a:p>
            <a:pPr lvl="1"/>
            <a:r>
              <a:rPr lang="en-GB" dirty="0">
                <a:latin typeface="+mj-lt"/>
              </a:rPr>
              <a:t>Verbal and physical abuse including murder…</a:t>
            </a:r>
          </a:p>
          <a:p>
            <a:pPr lvl="1"/>
            <a:r>
              <a:rPr lang="en-GB" dirty="0"/>
              <a:t>Based on misunderstanding, misconceptions and ‘fear’.</a:t>
            </a:r>
          </a:p>
          <a:p>
            <a:pPr lvl="1"/>
            <a:r>
              <a:rPr lang="en-GB" sz="2400" dirty="0"/>
              <a:t>We are not a threat to Society. Society is a threat to us</a:t>
            </a:r>
            <a:r>
              <a:rPr lang="en-GB" dirty="0">
                <a:latin typeface="+mj-lt"/>
              </a:rPr>
              <a:t>.</a:t>
            </a:r>
          </a:p>
          <a:p>
            <a:r>
              <a:rPr lang="en-GB" dirty="0">
                <a:latin typeface="+mj-lt"/>
              </a:rPr>
              <a:t>Equalities Act, Gender Recognition Act.</a:t>
            </a:r>
          </a:p>
          <a:p>
            <a:r>
              <a:rPr lang="en-GB" dirty="0">
                <a:latin typeface="+mj-lt"/>
              </a:rPr>
              <a:t>We may also get the LGB and other issues on top of this…</a:t>
            </a:r>
            <a:endParaRPr lang="en-GB" dirty="0">
              <a:latin typeface="Arial" panose="020B0604020202020204" pitchFamily="34" charset="0"/>
            </a:endParaRPr>
          </a:p>
          <a:p>
            <a:pPr lvl="1"/>
            <a:endParaRPr lang="en-GB" dirty="0">
              <a:latin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665" y="1878115"/>
            <a:ext cx="3705987" cy="1293314"/>
          </a:xfrm>
          <a:prstGeom prst="rect">
            <a:avLst/>
          </a:prstGeom>
        </p:spPr>
      </p:pic>
      <p:pic>
        <p:nvPicPr>
          <p:cNvPr id="8" name="Picture 7">
            <a:extLst>
              <a:ext uri="{FF2B5EF4-FFF2-40B4-BE49-F238E27FC236}">
                <a16:creationId xmlns:a16="http://schemas.microsoft.com/office/drawing/2014/main" id="{B5B9349A-A402-4D8C-A7CC-AA50AD2B3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4755" y="2646615"/>
            <a:ext cx="1864830" cy="241235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7628" y="3573032"/>
            <a:ext cx="2032898" cy="2452183"/>
          </a:xfrm>
          <a:prstGeom prst="rect">
            <a:avLst/>
          </a:prstGeom>
        </p:spPr>
      </p:pic>
    </p:spTree>
    <p:extLst>
      <p:ext uri="{BB962C8B-B14F-4D97-AF65-F5344CB8AC3E}">
        <p14:creationId xmlns:p14="http://schemas.microsoft.com/office/powerpoint/2010/main" val="331739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1"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additive="base">
                                        <p:cTn id="5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 calcmode="lin" valueType="num">
                                      <p:cBhvr additive="base">
                                        <p:cTn id="5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 calcmode="lin" valueType="num">
                                      <p:cBhvr additive="base">
                                        <p:cTn id="6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6D4D-6310-4E4D-871D-1C558D98E41F}"/>
              </a:ext>
            </a:extLst>
          </p:cNvPr>
          <p:cNvSpPr>
            <a:spLocks noGrp="1"/>
          </p:cNvSpPr>
          <p:nvPr>
            <p:ph type="title"/>
          </p:nvPr>
        </p:nvSpPr>
        <p:spPr/>
        <p:txBody>
          <a:bodyPr>
            <a:normAutofit fontScale="90000"/>
          </a:bodyPr>
          <a:lstStyle/>
          <a:p>
            <a:r>
              <a:rPr lang="en-US" dirty="0"/>
              <a:t>The Biology is understood</a:t>
            </a:r>
            <a:endParaRPr lang="en-GB" dirty="0"/>
          </a:p>
        </p:txBody>
      </p:sp>
      <p:pic>
        <p:nvPicPr>
          <p:cNvPr id="5" name="Content Placeholder 4">
            <a:extLst>
              <a:ext uri="{FF2B5EF4-FFF2-40B4-BE49-F238E27FC236}">
                <a16:creationId xmlns:a16="http://schemas.microsoft.com/office/drawing/2014/main" id="{E6B04417-A07D-40A2-90E5-62448B167A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074" y="1894774"/>
            <a:ext cx="4663844" cy="3764606"/>
          </a:xfrm>
        </p:spPr>
      </p:pic>
      <p:pic>
        <p:nvPicPr>
          <p:cNvPr id="9" name="Picture 8">
            <a:extLst>
              <a:ext uri="{FF2B5EF4-FFF2-40B4-BE49-F238E27FC236}">
                <a16:creationId xmlns:a16="http://schemas.microsoft.com/office/drawing/2014/main" id="{A79EEF64-8AC2-41DD-ADB7-257A29C1E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4106" y="2219717"/>
            <a:ext cx="3886537" cy="3330229"/>
          </a:xfrm>
          <a:prstGeom prst="rect">
            <a:avLst/>
          </a:prstGeom>
        </p:spPr>
      </p:pic>
      <p:sp>
        <p:nvSpPr>
          <p:cNvPr id="11" name="TextBox 10">
            <a:extLst>
              <a:ext uri="{FF2B5EF4-FFF2-40B4-BE49-F238E27FC236}">
                <a16:creationId xmlns:a16="http://schemas.microsoft.com/office/drawing/2014/main" id="{3567776F-3F53-40BF-9677-859E856262ED}"/>
              </a:ext>
            </a:extLst>
          </p:cNvPr>
          <p:cNvSpPr txBox="1"/>
          <p:nvPr/>
        </p:nvSpPr>
        <p:spPr>
          <a:xfrm>
            <a:off x="2474954" y="5895737"/>
            <a:ext cx="6495689" cy="461665"/>
          </a:xfrm>
          <a:prstGeom prst="rect">
            <a:avLst/>
          </a:prstGeom>
          <a:noFill/>
        </p:spPr>
        <p:txBody>
          <a:bodyPr wrap="none" rtlCol="0">
            <a:spAutoFit/>
          </a:bodyPr>
          <a:lstStyle/>
          <a:p>
            <a:r>
              <a:rPr lang="en-US" sz="2400" b="1" dirty="0">
                <a:latin typeface="Segoe Print" panose="02000600000000000000" pitchFamily="2" charset="0"/>
              </a:rPr>
              <a:t>Transgender people are biologically valid</a:t>
            </a:r>
            <a:endParaRPr lang="en-GB" sz="2400" b="1" dirty="0">
              <a:latin typeface="Segoe Print" panose="02000600000000000000" pitchFamily="2" charset="0"/>
            </a:endParaRPr>
          </a:p>
        </p:txBody>
      </p:sp>
    </p:spTree>
    <p:extLst>
      <p:ext uri="{BB962C8B-B14F-4D97-AF65-F5344CB8AC3E}">
        <p14:creationId xmlns:p14="http://schemas.microsoft.com/office/powerpoint/2010/main" val="327161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0E802-213B-4865-A8F2-9E25453F4C9B}"/>
              </a:ext>
            </a:extLst>
          </p:cNvPr>
          <p:cNvSpPr>
            <a:spLocks noGrp="1"/>
          </p:cNvSpPr>
          <p:nvPr>
            <p:ph type="title"/>
          </p:nvPr>
        </p:nvSpPr>
        <p:spPr/>
        <p:txBody>
          <a:bodyPr/>
          <a:lstStyle/>
          <a:p>
            <a:r>
              <a:rPr lang="en-US" dirty="0"/>
              <a:t>Gender Clinics</a:t>
            </a:r>
            <a:endParaRPr lang="en-GB" dirty="0"/>
          </a:p>
        </p:txBody>
      </p:sp>
      <p:sp>
        <p:nvSpPr>
          <p:cNvPr id="3" name="Content Placeholder 2">
            <a:extLst>
              <a:ext uri="{FF2B5EF4-FFF2-40B4-BE49-F238E27FC236}">
                <a16:creationId xmlns:a16="http://schemas.microsoft.com/office/drawing/2014/main" id="{3583E654-9B2E-455E-9491-DE3ABD909DE7}"/>
              </a:ext>
            </a:extLst>
          </p:cNvPr>
          <p:cNvSpPr>
            <a:spLocks noGrp="1"/>
          </p:cNvSpPr>
          <p:nvPr>
            <p:ph idx="1"/>
          </p:nvPr>
        </p:nvSpPr>
        <p:spPr>
          <a:xfrm>
            <a:off x="457200" y="1527348"/>
            <a:ext cx="4532244" cy="4873451"/>
          </a:xfrm>
        </p:spPr>
        <p:txBody>
          <a:bodyPr>
            <a:normAutofit fontScale="62500" lnSpcReduction="20000"/>
          </a:bodyPr>
          <a:lstStyle/>
          <a:p>
            <a:r>
              <a:rPr lang="en-US" dirty="0">
                <a:latin typeface="Segoe Print" panose="02000600000000000000" pitchFamily="2" charset="0"/>
              </a:rPr>
              <a:t>Gender Clinics ( 8 off in UK) and very strict process, registered specialists</a:t>
            </a:r>
          </a:p>
          <a:p>
            <a:r>
              <a:rPr lang="en-GB" dirty="0">
                <a:latin typeface="Segoe Print" panose="02000600000000000000" pitchFamily="2" charset="0"/>
              </a:rPr>
              <a:t>Current waiting times around 4 years from referral to first appointment. Legal requirement is for 18 weeks. </a:t>
            </a:r>
          </a:p>
          <a:p>
            <a:r>
              <a:rPr lang="en-GB" dirty="0">
                <a:latin typeface="Segoe Print" panose="02000600000000000000" pitchFamily="2" charset="0"/>
              </a:rPr>
              <a:t>Not all accepting referrals </a:t>
            </a:r>
          </a:p>
          <a:p>
            <a:r>
              <a:rPr lang="en-GB" dirty="0">
                <a:latin typeface="Segoe Print" panose="02000600000000000000" pitchFamily="2" charset="0"/>
              </a:rPr>
              <a:t>Not Covid19 related years old.</a:t>
            </a:r>
          </a:p>
          <a:p>
            <a:r>
              <a:rPr lang="en-GB" dirty="0">
                <a:latin typeface="Segoe Print" panose="02000600000000000000" pitchFamily="2" charset="0"/>
              </a:rPr>
              <a:t>Actually limited services and surgeons </a:t>
            </a:r>
          </a:p>
          <a:p>
            <a:r>
              <a:rPr lang="en-GB" dirty="0">
                <a:latin typeface="Segoe Print" panose="02000600000000000000" pitchFamily="2" charset="0"/>
              </a:rPr>
              <a:t>Private, importing and self medication, going abroad.. Which then get attacked by the GIC mafia</a:t>
            </a:r>
          </a:p>
          <a:p>
            <a:r>
              <a:rPr lang="en-GB" dirty="0">
                <a:latin typeface="Segoe Print" panose="02000600000000000000" pitchFamily="2" charset="0"/>
              </a:rPr>
              <a:t>Suggestion that people are rushed into it absurd! </a:t>
            </a:r>
          </a:p>
          <a:p>
            <a:endParaRPr lang="en-GB" dirty="0">
              <a:latin typeface="Segoe Print" panose="02000600000000000000" pitchFamily="2" charset="0"/>
            </a:endParaRPr>
          </a:p>
          <a:p>
            <a:endParaRPr lang="en-GB" dirty="0">
              <a:latin typeface="Segoe Print" panose="02000600000000000000" pitchFamily="2" charset="0"/>
            </a:endParaRPr>
          </a:p>
        </p:txBody>
      </p:sp>
      <p:pic>
        <p:nvPicPr>
          <p:cNvPr id="5" name="Picture 4">
            <a:extLst>
              <a:ext uri="{FF2B5EF4-FFF2-40B4-BE49-F238E27FC236}">
                <a16:creationId xmlns:a16="http://schemas.microsoft.com/office/drawing/2014/main" id="{825D4F3B-94D6-4D9B-B3D5-33E80F7467D2}"/>
              </a:ext>
            </a:extLst>
          </p:cNvPr>
          <p:cNvPicPr>
            <a:picLocks noChangeAspect="1"/>
          </p:cNvPicPr>
          <p:nvPr/>
        </p:nvPicPr>
        <p:blipFill>
          <a:blip r:embed="rId2"/>
          <a:stretch>
            <a:fillRect/>
          </a:stretch>
        </p:blipFill>
        <p:spPr>
          <a:xfrm>
            <a:off x="4989444" y="2177157"/>
            <a:ext cx="4008161" cy="3885712"/>
          </a:xfrm>
          <a:prstGeom prst="rect">
            <a:avLst/>
          </a:prstGeom>
        </p:spPr>
      </p:pic>
    </p:spTree>
    <p:extLst>
      <p:ext uri="{BB962C8B-B14F-4D97-AF65-F5344CB8AC3E}">
        <p14:creationId xmlns:p14="http://schemas.microsoft.com/office/powerpoint/2010/main" val="116497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AAE0-F38B-4AD8-AC2F-50EC4AE8B344}"/>
              </a:ext>
            </a:extLst>
          </p:cNvPr>
          <p:cNvSpPr>
            <a:spLocks noGrp="1"/>
          </p:cNvSpPr>
          <p:nvPr>
            <p:ph type="title"/>
          </p:nvPr>
        </p:nvSpPr>
        <p:spPr/>
        <p:txBody>
          <a:bodyPr/>
          <a:lstStyle/>
          <a:p>
            <a:r>
              <a:rPr lang="en-US" dirty="0"/>
              <a:t>GP’s and local services</a:t>
            </a:r>
            <a:endParaRPr lang="en-GB" dirty="0"/>
          </a:p>
        </p:txBody>
      </p:sp>
      <p:sp>
        <p:nvSpPr>
          <p:cNvPr id="3" name="Content Placeholder 2">
            <a:extLst>
              <a:ext uri="{FF2B5EF4-FFF2-40B4-BE49-F238E27FC236}">
                <a16:creationId xmlns:a16="http://schemas.microsoft.com/office/drawing/2014/main" id="{1002692D-A6B6-443E-845A-67F38539E204}"/>
              </a:ext>
            </a:extLst>
          </p:cNvPr>
          <p:cNvSpPr>
            <a:spLocks noGrp="1"/>
          </p:cNvSpPr>
          <p:nvPr>
            <p:ph idx="1"/>
          </p:nvPr>
        </p:nvSpPr>
        <p:spPr>
          <a:xfrm>
            <a:off x="457199" y="1527349"/>
            <a:ext cx="5108713" cy="4754181"/>
          </a:xfrm>
        </p:spPr>
        <p:txBody>
          <a:bodyPr>
            <a:normAutofit fontScale="92500" lnSpcReduction="10000"/>
          </a:bodyPr>
          <a:lstStyle/>
          <a:p>
            <a:r>
              <a:rPr lang="en-GB" sz="2400" dirty="0">
                <a:latin typeface="Segoe Print" panose="02000600000000000000" pitchFamily="2" charset="0"/>
              </a:rPr>
              <a:t>GP’s have no training and have no better understanding than the general public. Constantly making mistakes in treatment and referrals.</a:t>
            </a:r>
          </a:p>
          <a:p>
            <a:r>
              <a:rPr lang="en-GB" sz="2400" dirty="0">
                <a:latin typeface="Segoe Print" panose="02000600000000000000" pitchFamily="2" charset="0"/>
              </a:rPr>
              <a:t>Numerous GP’s have refused to support and treat trans patients even when under supervision by clinics (just normal drugs nothing special)</a:t>
            </a:r>
          </a:p>
          <a:p>
            <a:r>
              <a:rPr lang="en-GB" sz="2400" dirty="0">
                <a:latin typeface="Segoe Print" panose="02000600000000000000" pitchFamily="2" charset="0"/>
              </a:rPr>
              <a:t>Mental and local endocrinology etc. health services are no better in their understanding and regularly get it wrong</a:t>
            </a:r>
          </a:p>
          <a:p>
            <a:pPr marL="0" indent="0">
              <a:buNone/>
            </a:pPr>
            <a:endParaRPr lang="en-GB" sz="2400" dirty="0">
              <a:latin typeface="Segoe Print" panose="02000600000000000000" pitchFamily="2" charset="0"/>
            </a:endParaRPr>
          </a:p>
          <a:p>
            <a:endParaRPr lang="en-GB" sz="2400" dirty="0">
              <a:latin typeface="Segoe Print" panose="02000600000000000000" pitchFamily="2" charset="0"/>
            </a:endParaRPr>
          </a:p>
        </p:txBody>
      </p:sp>
      <p:pic>
        <p:nvPicPr>
          <p:cNvPr id="5" name="Picture 4">
            <a:extLst>
              <a:ext uri="{FF2B5EF4-FFF2-40B4-BE49-F238E27FC236}">
                <a16:creationId xmlns:a16="http://schemas.microsoft.com/office/drawing/2014/main" id="{749B17CF-E1A6-412F-B62F-92A5644E176A}"/>
              </a:ext>
            </a:extLst>
          </p:cNvPr>
          <p:cNvPicPr>
            <a:picLocks noChangeAspect="1"/>
          </p:cNvPicPr>
          <p:nvPr/>
        </p:nvPicPr>
        <p:blipFill>
          <a:blip r:embed="rId2"/>
          <a:stretch>
            <a:fillRect/>
          </a:stretch>
        </p:blipFill>
        <p:spPr>
          <a:xfrm>
            <a:off x="5850744" y="2154719"/>
            <a:ext cx="3143250" cy="3609975"/>
          </a:xfrm>
          <a:prstGeom prst="rect">
            <a:avLst/>
          </a:prstGeom>
        </p:spPr>
      </p:pic>
    </p:spTree>
    <p:extLst>
      <p:ext uri="{BB962C8B-B14F-4D97-AF65-F5344CB8AC3E}">
        <p14:creationId xmlns:p14="http://schemas.microsoft.com/office/powerpoint/2010/main" val="1836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E9451F-EB62-4BAA-A652-F53100046FA9}"/>
              </a:ext>
            </a:extLst>
          </p:cNvPr>
          <p:cNvPicPr>
            <a:picLocks noChangeAspect="1"/>
          </p:cNvPicPr>
          <p:nvPr/>
        </p:nvPicPr>
        <p:blipFill>
          <a:blip r:embed="rId2"/>
          <a:stretch>
            <a:fillRect/>
          </a:stretch>
        </p:blipFill>
        <p:spPr>
          <a:xfrm>
            <a:off x="5373666" y="2858149"/>
            <a:ext cx="3657202" cy="2402927"/>
          </a:xfrm>
          <a:prstGeom prst="rect">
            <a:avLst/>
          </a:prstGeom>
        </p:spPr>
      </p:pic>
      <p:sp>
        <p:nvSpPr>
          <p:cNvPr id="2" name="Title 1">
            <a:extLst>
              <a:ext uri="{FF2B5EF4-FFF2-40B4-BE49-F238E27FC236}">
                <a16:creationId xmlns:a16="http://schemas.microsoft.com/office/drawing/2014/main" id="{3C13E9D5-E500-4CF9-918A-ED2A9A223439}"/>
              </a:ext>
            </a:extLst>
          </p:cNvPr>
          <p:cNvSpPr>
            <a:spLocks noGrp="1"/>
          </p:cNvSpPr>
          <p:nvPr>
            <p:ph type="title"/>
          </p:nvPr>
        </p:nvSpPr>
        <p:spPr/>
        <p:txBody>
          <a:bodyPr/>
          <a:lstStyle/>
          <a:p>
            <a:r>
              <a:rPr lang="en-US" dirty="0"/>
              <a:t>Medical Practices</a:t>
            </a:r>
            <a:endParaRPr lang="en-GB" dirty="0"/>
          </a:p>
        </p:txBody>
      </p:sp>
      <p:sp>
        <p:nvSpPr>
          <p:cNvPr id="3" name="Content Placeholder 2">
            <a:extLst>
              <a:ext uri="{FF2B5EF4-FFF2-40B4-BE49-F238E27FC236}">
                <a16:creationId xmlns:a16="http://schemas.microsoft.com/office/drawing/2014/main" id="{2BAD0623-EEF4-4C2A-8EEA-B0E51DA023F9}"/>
              </a:ext>
            </a:extLst>
          </p:cNvPr>
          <p:cNvSpPr>
            <a:spLocks noGrp="1"/>
          </p:cNvSpPr>
          <p:nvPr>
            <p:ph idx="1"/>
          </p:nvPr>
        </p:nvSpPr>
        <p:spPr>
          <a:xfrm>
            <a:off x="457200" y="1527350"/>
            <a:ext cx="5724939" cy="4833693"/>
          </a:xfrm>
        </p:spPr>
        <p:txBody>
          <a:bodyPr>
            <a:normAutofit fontScale="77500" lnSpcReduction="20000"/>
          </a:bodyPr>
          <a:lstStyle/>
          <a:p>
            <a:r>
              <a:rPr lang="en-GB" dirty="0">
                <a:latin typeface="Segoe Print" panose="02000600000000000000" pitchFamily="2" charset="0"/>
              </a:rPr>
              <a:t>GMC and other medical bodies do publish guidance on supporting trans patients but this is generally ignored by practitioners</a:t>
            </a:r>
          </a:p>
          <a:p>
            <a:r>
              <a:rPr lang="en-GB" dirty="0">
                <a:latin typeface="Segoe Print" panose="02000600000000000000" pitchFamily="2" charset="0"/>
              </a:rPr>
              <a:t>Processes operated by medical services for supporting gender incongruent patients vary vastly and pretty shambolic, even to the point of being illegal. We get discrimination on top of everything else. </a:t>
            </a:r>
          </a:p>
          <a:p>
            <a:r>
              <a:rPr lang="en-GB" dirty="0">
                <a:latin typeface="Segoe Print" panose="02000600000000000000" pitchFamily="2" charset="0"/>
              </a:rPr>
              <a:t>Other government services e.g. schools better, but also a lot of variation.</a:t>
            </a:r>
          </a:p>
          <a:p>
            <a:endParaRPr lang="en-GB" dirty="0">
              <a:latin typeface="Segoe Print" panose="02000600000000000000" pitchFamily="2" charset="0"/>
            </a:endParaRPr>
          </a:p>
        </p:txBody>
      </p:sp>
    </p:spTree>
    <p:extLst>
      <p:ext uri="{BB962C8B-B14F-4D97-AF65-F5344CB8AC3E}">
        <p14:creationId xmlns:p14="http://schemas.microsoft.com/office/powerpoint/2010/main" val="324085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1FBA0-A9EB-4679-BE0C-509B223F12FC}"/>
              </a:ext>
            </a:extLst>
          </p:cNvPr>
          <p:cNvSpPr>
            <a:spLocks noGrp="1"/>
          </p:cNvSpPr>
          <p:nvPr>
            <p:ph type="title"/>
          </p:nvPr>
        </p:nvSpPr>
        <p:spPr/>
        <p:txBody>
          <a:bodyPr>
            <a:normAutofit fontScale="90000"/>
          </a:bodyPr>
          <a:lstStyle/>
          <a:p>
            <a:r>
              <a:rPr lang="en-US" dirty="0"/>
              <a:t>Sex and Gender are not binary</a:t>
            </a:r>
            <a:endParaRPr lang="en-GB" dirty="0"/>
          </a:p>
        </p:txBody>
      </p:sp>
      <p:sp>
        <p:nvSpPr>
          <p:cNvPr id="9" name="TextBox 8">
            <a:extLst>
              <a:ext uri="{FF2B5EF4-FFF2-40B4-BE49-F238E27FC236}">
                <a16:creationId xmlns:a16="http://schemas.microsoft.com/office/drawing/2014/main" id="{2F757854-8ADD-4D53-8A13-D63996A3A9D8}"/>
              </a:ext>
            </a:extLst>
          </p:cNvPr>
          <p:cNvSpPr txBox="1"/>
          <p:nvPr/>
        </p:nvSpPr>
        <p:spPr>
          <a:xfrm>
            <a:off x="1651243" y="6018092"/>
            <a:ext cx="7492757" cy="461665"/>
          </a:xfrm>
          <a:prstGeom prst="rect">
            <a:avLst/>
          </a:prstGeom>
          <a:noFill/>
        </p:spPr>
        <p:txBody>
          <a:bodyPr wrap="none" rtlCol="0">
            <a:spAutoFit/>
          </a:bodyPr>
          <a:lstStyle/>
          <a:p>
            <a:r>
              <a:rPr lang="en-US" sz="2400" b="1" dirty="0">
                <a:latin typeface="Segoe Print" panose="02000600000000000000" pitchFamily="2" charset="0"/>
              </a:rPr>
              <a:t>Sex is also bimodal XX/XY not actually correct</a:t>
            </a:r>
            <a:endParaRPr lang="en-GB" sz="2400" b="1" dirty="0">
              <a:latin typeface="Segoe Print" panose="02000600000000000000" pitchFamily="2" charset="0"/>
            </a:endParaRPr>
          </a:p>
        </p:txBody>
      </p:sp>
      <p:pic>
        <p:nvPicPr>
          <p:cNvPr id="7" name="Content Placeholder 6">
            <a:extLst>
              <a:ext uri="{FF2B5EF4-FFF2-40B4-BE49-F238E27FC236}">
                <a16:creationId xmlns:a16="http://schemas.microsoft.com/office/drawing/2014/main" id="{93E3B6E4-D1F2-40C7-9982-EF278660B0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1949" y="1855713"/>
            <a:ext cx="6214666" cy="3790765"/>
          </a:xfrm>
        </p:spPr>
      </p:pic>
      <p:pic>
        <p:nvPicPr>
          <p:cNvPr id="10" name="Picture 9">
            <a:extLst>
              <a:ext uri="{FF2B5EF4-FFF2-40B4-BE49-F238E27FC236}">
                <a16:creationId xmlns:a16="http://schemas.microsoft.com/office/drawing/2014/main" id="{2B19B172-9E9A-446C-A020-5AFF16349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971" y="1928365"/>
            <a:ext cx="6471627" cy="3999110"/>
          </a:xfrm>
          <a:prstGeom prst="rect">
            <a:avLst/>
          </a:prstGeom>
        </p:spPr>
      </p:pic>
      <p:pic>
        <p:nvPicPr>
          <p:cNvPr id="12" name="Picture 11">
            <a:extLst>
              <a:ext uri="{FF2B5EF4-FFF2-40B4-BE49-F238E27FC236}">
                <a16:creationId xmlns:a16="http://schemas.microsoft.com/office/drawing/2014/main" id="{D6381C62-C2B9-442E-9F63-A4BCD7984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469" y="2032303"/>
            <a:ext cx="6334129" cy="3864100"/>
          </a:xfrm>
          <a:prstGeom prst="rect">
            <a:avLst/>
          </a:prstGeom>
        </p:spPr>
      </p:pic>
      <p:pic>
        <p:nvPicPr>
          <p:cNvPr id="14" name="Picture 13">
            <a:extLst>
              <a:ext uri="{FF2B5EF4-FFF2-40B4-BE49-F238E27FC236}">
                <a16:creationId xmlns:a16="http://schemas.microsoft.com/office/drawing/2014/main" id="{2EEE930B-E031-4785-90FA-76F538AD87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4598" y="2050054"/>
            <a:ext cx="1257409" cy="3101609"/>
          </a:xfrm>
          <a:prstGeom prst="rect">
            <a:avLst/>
          </a:prstGeom>
        </p:spPr>
      </p:pic>
      <p:pic>
        <p:nvPicPr>
          <p:cNvPr id="16" name="Picture 15">
            <a:extLst>
              <a:ext uri="{FF2B5EF4-FFF2-40B4-BE49-F238E27FC236}">
                <a16:creationId xmlns:a16="http://schemas.microsoft.com/office/drawing/2014/main" id="{9F79339F-77C9-4EF4-94F4-34A4B2E4BC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014" y="2202467"/>
            <a:ext cx="1036410" cy="2796782"/>
          </a:xfrm>
          <a:prstGeom prst="rect">
            <a:avLst/>
          </a:prstGeom>
        </p:spPr>
      </p:pic>
      <p:sp>
        <p:nvSpPr>
          <p:cNvPr id="17" name="TextBox 16">
            <a:extLst>
              <a:ext uri="{FF2B5EF4-FFF2-40B4-BE49-F238E27FC236}">
                <a16:creationId xmlns:a16="http://schemas.microsoft.com/office/drawing/2014/main" id="{F6A7A9DD-5873-467C-9767-332B52D6C1C6}"/>
              </a:ext>
            </a:extLst>
          </p:cNvPr>
          <p:cNvSpPr txBox="1"/>
          <p:nvPr/>
        </p:nvSpPr>
        <p:spPr>
          <a:xfrm>
            <a:off x="301841" y="1397302"/>
            <a:ext cx="6146234" cy="461665"/>
          </a:xfrm>
          <a:prstGeom prst="rect">
            <a:avLst/>
          </a:prstGeom>
          <a:noFill/>
        </p:spPr>
        <p:txBody>
          <a:bodyPr wrap="none" rtlCol="0">
            <a:spAutoFit/>
          </a:bodyPr>
          <a:lstStyle/>
          <a:p>
            <a:r>
              <a:rPr lang="en-US" sz="2400" b="1" dirty="0">
                <a:latin typeface="Segoe Print" panose="02000600000000000000" pitchFamily="2" charset="0"/>
              </a:rPr>
              <a:t>Gender exists on a bi-modal spectrum</a:t>
            </a:r>
            <a:endParaRPr lang="en-GB" sz="2400" b="1" dirty="0">
              <a:latin typeface="Segoe Print" panose="02000600000000000000" pitchFamily="2" charset="0"/>
            </a:endParaRPr>
          </a:p>
        </p:txBody>
      </p:sp>
      <p:pic>
        <p:nvPicPr>
          <p:cNvPr id="19" name="Picture 18">
            <a:extLst>
              <a:ext uri="{FF2B5EF4-FFF2-40B4-BE49-F238E27FC236}">
                <a16:creationId xmlns:a16="http://schemas.microsoft.com/office/drawing/2014/main" id="{A0101B66-B886-46E2-8A7B-AFD70033DA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1276" y="5218459"/>
            <a:ext cx="1386960" cy="693480"/>
          </a:xfrm>
          <a:prstGeom prst="rect">
            <a:avLst/>
          </a:prstGeom>
        </p:spPr>
      </p:pic>
      <p:pic>
        <p:nvPicPr>
          <p:cNvPr id="21" name="Picture 20">
            <a:extLst>
              <a:ext uri="{FF2B5EF4-FFF2-40B4-BE49-F238E27FC236}">
                <a16:creationId xmlns:a16="http://schemas.microsoft.com/office/drawing/2014/main" id="{9C54F0B3-45DF-4142-957C-848CD819F5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6605" y="5226137"/>
            <a:ext cx="1226926" cy="739204"/>
          </a:xfrm>
          <a:prstGeom prst="rect">
            <a:avLst/>
          </a:prstGeom>
        </p:spPr>
      </p:pic>
      <p:sp>
        <p:nvSpPr>
          <p:cNvPr id="22" name="TextBox 21">
            <a:extLst>
              <a:ext uri="{FF2B5EF4-FFF2-40B4-BE49-F238E27FC236}">
                <a16:creationId xmlns:a16="http://schemas.microsoft.com/office/drawing/2014/main" id="{88DE45A8-1A54-4098-8615-529CAB1C2768}"/>
              </a:ext>
            </a:extLst>
          </p:cNvPr>
          <p:cNvSpPr txBox="1"/>
          <p:nvPr/>
        </p:nvSpPr>
        <p:spPr>
          <a:xfrm>
            <a:off x="353328" y="5342749"/>
            <a:ext cx="873957" cy="461665"/>
          </a:xfrm>
          <a:prstGeom prst="rect">
            <a:avLst/>
          </a:prstGeom>
          <a:noFill/>
        </p:spPr>
        <p:txBody>
          <a:bodyPr wrap="none" rtlCol="0">
            <a:spAutoFit/>
          </a:bodyPr>
          <a:lstStyle/>
          <a:p>
            <a:r>
              <a:rPr lang="en-US" sz="2400" b="1" dirty="0">
                <a:solidFill>
                  <a:schemeClr val="accent2">
                    <a:lumMod val="60000"/>
                    <a:lumOff val="40000"/>
                  </a:schemeClr>
                </a:solidFill>
                <a:latin typeface="Segoe Print" panose="02000600000000000000" pitchFamily="2" charset="0"/>
              </a:rPr>
              <a:t>Pink</a:t>
            </a:r>
            <a:endParaRPr lang="en-GB" sz="2400" b="1" dirty="0">
              <a:solidFill>
                <a:schemeClr val="accent2">
                  <a:lumMod val="60000"/>
                  <a:lumOff val="40000"/>
                </a:schemeClr>
              </a:solidFill>
              <a:latin typeface="Segoe Print" panose="02000600000000000000" pitchFamily="2" charset="0"/>
            </a:endParaRPr>
          </a:p>
        </p:txBody>
      </p:sp>
      <p:sp>
        <p:nvSpPr>
          <p:cNvPr id="23" name="TextBox 22">
            <a:extLst>
              <a:ext uri="{FF2B5EF4-FFF2-40B4-BE49-F238E27FC236}">
                <a16:creationId xmlns:a16="http://schemas.microsoft.com/office/drawing/2014/main" id="{D1013E64-CCDB-4C1B-AF6D-681C8CB49DB4}"/>
              </a:ext>
            </a:extLst>
          </p:cNvPr>
          <p:cNvSpPr txBox="1"/>
          <p:nvPr/>
        </p:nvSpPr>
        <p:spPr>
          <a:xfrm>
            <a:off x="7794598" y="5450274"/>
            <a:ext cx="845103" cy="461665"/>
          </a:xfrm>
          <a:prstGeom prst="rect">
            <a:avLst/>
          </a:prstGeom>
          <a:noFill/>
        </p:spPr>
        <p:txBody>
          <a:bodyPr wrap="none" rtlCol="0">
            <a:spAutoFit/>
          </a:bodyPr>
          <a:lstStyle/>
          <a:p>
            <a:r>
              <a:rPr lang="en-US" sz="2400" b="1" dirty="0">
                <a:solidFill>
                  <a:schemeClr val="tx2">
                    <a:lumMod val="60000"/>
                    <a:lumOff val="40000"/>
                  </a:schemeClr>
                </a:solidFill>
                <a:latin typeface="Segoe Print" panose="02000600000000000000" pitchFamily="2" charset="0"/>
              </a:rPr>
              <a:t>Blue</a:t>
            </a:r>
            <a:endParaRPr lang="en-GB" sz="2400" b="1" dirty="0">
              <a:solidFill>
                <a:schemeClr val="tx2">
                  <a:lumMod val="60000"/>
                  <a:lumOff val="40000"/>
                </a:schemeClr>
              </a:solidFill>
              <a:latin typeface="Segoe Print" panose="02000600000000000000" pitchFamily="2" charset="0"/>
            </a:endParaRPr>
          </a:p>
        </p:txBody>
      </p:sp>
    </p:spTree>
    <p:extLst>
      <p:ext uri="{BB962C8B-B14F-4D97-AF65-F5344CB8AC3E}">
        <p14:creationId xmlns:p14="http://schemas.microsoft.com/office/powerpoint/2010/main" val="73965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3"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D09C7-013B-4711-A039-A6A99C0FD83B}"/>
              </a:ext>
            </a:extLst>
          </p:cNvPr>
          <p:cNvSpPr>
            <a:spLocks noGrp="1"/>
          </p:cNvSpPr>
          <p:nvPr>
            <p:ph type="title"/>
          </p:nvPr>
        </p:nvSpPr>
        <p:spPr/>
        <p:txBody>
          <a:bodyPr/>
          <a:lstStyle/>
          <a:p>
            <a:r>
              <a:rPr lang="en-US" dirty="0"/>
              <a:t>Treated in society</a:t>
            </a:r>
            <a:endParaRPr lang="en-GB" dirty="0"/>
          </a:p>
        </p:txBody>
      </p:sp>
      <p:pic>
        <p:nvPicPr>
          <p:cNvPr id="5" name="Content Placeholder 4">
            <a:extLst>
              <a:ext uri="{FF2B5EF4-FFF2-40B4-BE49-F238E27FC236}">
                <a16:creationId xmlns:a16="http://schemas.microsoft.com/office/drawing/2014/main" id="{663A1EA5-B2B8-4D75-BB64-6781184F2C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0536" y="1482670"/>
            <a:ext cx="6523285" cy="4290432"/>
          </a:xfrm>
        </p:spPr>
      </p:pic>
      <p:sp>
        <p:nvSpPr>
          <p:cNvPr id="7" name="TextBox 6">
            <a:extLst>
              <a:ext uri="{FF2B5EF4-FFF2-40B4-BE49-F238E27FC236}">
                <a16:creationId xmlns:a16="http://schemas.microsoft.com/office/drawing/2014/main" id="{191BAC80-56E7-46B0-BF8C-278D1C635608}"/>
              </a:ext>
            </a:extLst>
          </p:cNvPr>
          <p:cNvSpPr txBox="1"/>
          <p:nvPr/>
        </p:nvSpPr>
        <p:spPr>
          <a:xfrm>
            <a:off x="3538556" y="5828187"/>
            <a:ext cx="5150769" cy="461665"/>
          </a:xfrm>
          <a:prstGeom prst="rect">
            <a:avLst/>
          </a:prstGeom>
          <a:noFill/>
        </p:spPr>
        <p:txBody>
          <a:bodyPr wrap="none" rtlCol="0">
            <a:spAutoFit/>
          </a:bodyPr>
          <a:lstStyle/>
          <a:p>
            <a:r>
              <a:rPr lang="en-US" sz="2400" b="1" dirty="0">
                <a:latin typeface="Segoe Print" panose="02000600000000000000" pitchFamily="2" charset="0"/>
              </a:rPr>
              <a:t>Based on ignorance and bigotry</a:t>
            </a:r>
            <a:endParaRPr lang="en-GB" sz="2400" b="1" dirty="0">
              <a:latin typeface="Segoe Print" panose="02000600000000000000" pitchFamily="2" charset="0"/>
            </a:endParaRPr>
          </a:p>
        </p:txBody>
      </p:sp>
    </p:spTree>
    <p:extLst>
      <p:ext uri="{BB962C8B-B14F-4D97-AF65-F5344CB8AC3E}">
        <p14:creationId xmlns:p14="http://schemas.microsoft.com/office/powerpoint/2010/main" val="370413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B37D-4CD3-4DD5-903B-2A260E8431DD}"/>
              </a:ext>
            </a:extLst>
          </p:cNvPr>
          <p:cNvSpPr>
            <a:spLocks noGrp="1"/>
          </p:cNvSpPr>
          <p:nvPr>
            <p:ph type="title"/>
          </p:nvPr>
        </p:nvSpPr>
        <p:spPr/>
        <p:txBody>
          <a:bodyPr>
            <a:normAutofit fontScale="90000"/>
          </a:bodyPr>
          <a:lstStyle/>
          <a:p>
            <a:r>
              <a:rPr lang="en-GB" dirty="0"/>
              <a:t>Chromosomes, Genes and Hormones</a:t>
            </a:r>
          </a:p>
        </p:txBody>
      </p:sp>
      <p:grpSp>
        <p:nvGrpSpPr>
          <p:cNvPr id="23" name="Group 22">
            <a:extLst>
              <a:ext uri="{FF2B5EF4-FFF2-40B4-BE49-F238E27FC236}">
                <a16:creationId xmlns:a16="http://schemas.microsoft.com/office/drawing/2014/main" id="{CA57E487-AFE1-4521-8286-095F10A02559}"/>
              </a:ext>
            </a:extLst>
          </p:cNvPr>
          <p:cNvGrpSpPr/>
          <p:nvPr/>
        </p:nvGrpSpPr>
        <p:grpSpPr>
          <a:xfrm>
            <a:off x="715743" y="1431802"/>
            <a:ext cx="3510186" cy="3139321"/>
            <a:chOff x="715743" y="1431802"/>
            <a:chExt cx="3510186" cy="3139321"/>
          </a:xfrm>
        </p:grpSpPr>
        <p:pic>
          <p:nvPicPr>
            <p:cNvPr id="7" name="Picture 6">
              <a:extLst>
                <a:ext uri="{FF2B5EF4-FFF2-40B4-BE49-F238E27FC236}">
                  <a16:creationId xmlns:a16="http://schemas.microsoft.com/office/drawing/2014/main" id="{5B3860DE-EBD3-4521-81D0-03E14B67B40D}"/>
                </a:ext>
              </a:extLst>
            </p:cNvPr>
            <p:cNvPicPr>
              <a:picLocks noChangeAspect="1"/>
            </p:cNvPicPr>
            <p:nvPr/>
          </p:nvPicPr>
          <p:blipFill>
            <a:blip r:embed="rId2"/>
            <a:stretch>
              <a:fillRect/>
            </a:stretch>
          </p:blipFill>
          <p:spPr>
            <a:xfrm>
              <a:off x="1942379" y="1888213"/>
              <a:ext cx="2283550" cy="2283550"/>
            </a:xfrm>
            <a:prstGeom prst="rect">
              <a:avLst/>
            </a:prstGeom>
          </p:spPr>
        </p:pic>
        <p:sp>
          <p:nvSpPr>
            <p:cNvPr id="10" name="TextBox 9">
              <a:extLst>
                <a:ext uri="{FF2B5EF4-FFF2-40B4-BE49-F238E27FC236}">
                  <a16:creationId xmlns:a16="http://schemas.microsoft.com/office/drawing/2014/main" id="{71BFC33E-71AB-462E-86C4-76EE29A1C604}"/>
                </a:ext>
              </a:extLst>
            </p:cNvPr>
            <p:cNvSpPr txBox="1"/>
            <p:nvPr/>
          </p:nvSpPr>
          <p:spPr>
            <a:xfrm>
              <a:off x="715743" y="1431802"/>
              <a:ext cx="1552413" cy="3139321"/>
            </a:xfrm>
            <a:prstGeom prst="rect">
              <a:avLst/>
            </a:prstGeom>
            <a:noFill/>
          </p:spPr>
          <p:txBody>
            <a:bodyPr wrap="none" rtlCol="0">
              <a:spAutoFit/>
            </a:bodyPr>
            <a:lstStyle/>
            <a:p>
              <a:r>
                <a:rPr lang="en-GB" b="1" dirty="0">
                  <a:solidFill>
                    <a:srgbClr val="FF0000"/>
                  </a:solidFill>
                </a:rPr>
                <a:t>Chromosomes</a:t>
              </a:r>
            </a:p>
            <a:p>
              <a:r>
                <a:rPr lang="en-GB" dirty="0"/>
                <a:t>XX     </a:t>
              </a:r>
              <a:r>
                <a:rPr lang="en-GB" sz="1400" dirty="0"/>
                <a:t>Female </a:t>
              </a:r>
            </a:p>
            <a:p>
              <a:r>
                <a:rPr lang="en-GB" dirty="0"/>
                <a:t>XY     </a:t>
              </a:r>
              <a:r>
                <a:rPr lang="en-GB" sz="1400" dirty="0"/>
                <a:t>Male</a:t>
              </a:r>
            </a:p>
            <a:p>
              <a:r>
                <a:rPr lang="en-GB" dirty="0">
                  <a:solidFill>
                    <a:schemeClr val="tx2">
                      <a:lumMod val="60000"/>
                      <a:lumOff val="40000"/>
                    </a:schemeClr>
                  </a:solidFill>
                </a:rPr>
                <a:t>XXY   </a:t>
              </a:r>
              <a:r>
                <a:rPr lang="en-GB" sz="1400" dirty="0">
                  <a:solidFill>
                    <a:schemeClr val="tx2">
                      <a:lumMod val="60000"/>
                      <a:lumOff val="40000"/>
                    </a:schemeClr>
                  </a:solidFill>
                </a:rPr>
                <a:t>1/1000</a:t>
              </a:r>
            </a:p>
            <a:p>
              <a:r>
                <a:rPr lang="en-GB" dirty="0">
                  <a:solidFill>
                    <a:schemeClr val="tx2">
                      <a:lumMod val="60000"/>
                      <a:lumOff val="40000"/>
                    </a:schemeClr>
                  </a:solidFill>
                </a:rPr>
                <a:t>XXX</a:t>
              </a:r>
            </a:p>
            <a:p>
              <a:r>
                <a:rPr lang="en-GB" dirty="0">
                  <a:solidFill>
                    <a:schemeClr val="tx2">
                      <a:lumMod val="60000"/>
                      <a:lumOff val="40000"/>
                    </a:schemeClr>
                  </a:solidFill>
                </a:rPr>
                <a:t>X0      </a:t>
              </a:r>
              <a:r>
                <a:rPr lang="en-GB" sz="1400" dirty="0">
                  <a:solidFill>
                    <a:schemeClr val="tx2">
                      <a:lumMod val="60000"/>
                      <a:lumOff val="40000"/>
                    </a:schemeClr>
                  </a:solidFill>
                </a:rPr>
                <a:t>1/3500</a:t>
              </a:r>
            </a:p>
            <a:p>
              <a:r>
                <a:rPr lang="en-GB" dirty="0">
                  <a:solidFill>
                    <a:schemeClr val="tx2">
                      <a:lumMod val="60000"/>
                      <a:lumOff val="40000"/>
                    </a:schemeClr>
                  </a:solidFill>
                </a:rPr>
                <a:t>XXXX  </a:t>
              </a:r>
              <a:r>
                <a:rPr lang="en-GB" sz="1400" dirty="0">
                  <a:solidFill>
                    <a:schemeClr val="tx2">
                      <a:lumMod val="60000"/>
                      <a:lumOff val="40000"/>
                    </a:schemeClr>
                  </a:solidFill>
                </a:rPr>
                <a:t>1/35000</a:t>
              </a:r>
            </a:p>
            <a:p>
              <a:r>
                <a:rPr lang="en-GB" dirty="0">
                  <a:solidFill>
                    <a:schemeClr val="tx2">
                      <a:lumMod val="60000"/>
                      <a:lumOff val="40000"/>
                    </a:schemeClr>
                  </a:solidFill>
                </a:rPr>
                <a:t>XXXY</a:t>
              </a:r>
            </a:p>
            <a:p>
              <a:r>
                <a:rPr lang="en-GB" dirty="0">
                  <a:solidFill>
                    <a:schemeClr val="tx2">
                      <a:lumMod val="60000"/>
                      <a:lumOff val="40000"/>
                    </a:schemeClr>
                  </a:solidFill>
                </a:rPr>
                <a:t>XXYY</a:t>
              </a:r>
            </a:p>
            <a:p>
              <a:r>
                <a:rPr lang="en-GB" dirty="0">
                  <a:solidFill>
                    <a:schemeClr val="tx2">
                      <a:lumMod val="60000"/>
                      <a:lumOff val="40000"/>
                    </a:schemeClr>
                  </a:solidFill>
                </a:rPr>
                <a:t>XXXXX </a:t>
              </a:r>
              <a:r>
                <a:rPr lang="en-GB" sz="1400" dirty="0">
                  <a:solidFill>
                    <a:schemeClr val="tx2">
                      <a:lumMod val="60000"/>
                      <a:lumOff val="40000"/>
                    </a:schemeClr>
                  </a:solidFill>
                </a:rPr>
                <a:t>1/85000</a:t>
              </a:r>
            </a:p>
            <a:p>
              <a:r>
                <a:rPr lang="en-GB" dirty="0">
                  <a:solidFill>
                    <a:schemeClr val="tx2">
                      <a:lumMod val="60000"/>
                      <a:lumOff val="40000"/>
                    </a:schemeClr>
                  </a:solidFill>
                </a:rPr>
                <a:t>XXXXY …</a:t>
              </a:r>
            </a:p>
          </p:txBody>
        </p:sp>
      </p:grpSp>
      <p:grpSp>
        <p:nvGrpSpPr>
          <p:cNvPr id="24" name="Group 23">
            <a:extLst>
              <a:ext uri="{FF2B5EF4-FFF2-40B4-BE49-F238E27FC236}">
                <a16:creationId xmlns:a16="http://schemas.microsoft.com/office/drawing/2014/main" id="{2C1337FC-4878-4121-B61A-1DEE36C30608}"/>
              </a:ext>
            </a:extLst>
          </p:cNvPr>
          <p:cNvGrpSpPr/>
          <p:nvPr/>
        </p:nvGrpSpPr>
        <p:grpSpPr>
          <a:xfrm>
            <a:off x="4330935" y="1888213"/>
            <a:ext cx="3754337" cy="2419350"/>
            <a:chOff x="4330935" y="1888213"/>
            <a:chExt cx="3754337" cy="2419350"/>
          </a:xfrm>
        </p:grpSpPr>
        <p:pic>
          <p:nvPicPr>
            <p:cNvPr id="15" name="Picture 14">
              <a:extLst>
                <a:ext uri="{FF2B5EF4-FFF2-40B4-BE49-F238E27FC236}">
                  <a16:creationId xmlns:a16="http://schemas.microsoft.com/office/drawing/2014/main" id="{40C2BA2C-E213-4908-8C83-6D8CC39A5A60}"/>
                </a:ext>
              </a:extLst>
            </p:cNvPr>
            <p:cNvPicPr>
              <a:picLocks noChangeAspect="1"/>
            </p:cNvPicPr>
            <p:nvPr/>
          </p:nvPicPr>
          <p:blipFill>
            <a:blip r:embed="rId3"/>
            <a:stretch>
              <a:fillRect/>
            </a:stretch>
          </p:blipFill>
          <p:spPr>
            <a:xfrm>
              <a:off x="6932747" y="1888213"/>
              <a:ext cx="1152525" cy="2419350"/>
            </a:xfrm>
            <a:prstGeom prst="rect">
              <a:avLst/>
            </a:prstGeom>
          </p:spPr>
        </p:pic>
        <p:sp>
          <p:nvSpPr>
            <p:cNvPr id="19" name="TextBox 18">
              <a:extLst>
                <a:ext uri="{FF2B5EF4-FFF2-40B4-BE49-F238E27FC236}">
                  <a16:creationId xmlns:a16="http://schemas.microsoft.com/office/drawing/2014/main" id="{8BDDDA8F-4225-4BD4-B707-1B6598B17F36}"/>
                </a:ext>
              </a:extLst>
            </p:cNvPr>
            <p:cNvSpPr txBox="1"/>
            <p:nvPr/>
          </p:nvSpPr>
          <p:spPr>
            <a:xfrm>
              <a:off x="4437563" y="2739413"/>
              <a:ext cx="2283550" cy="1477328"/>
            </a:xfrm>
            <a:prstGeom prst="rect">
              <a:avLst/>
            </a:prstGeom>
            <a:noFill/>
          </p:spPr>
          <p:txBody>
            <a:bodyPr wrap="square" rtlCol="0">
              <a:spAutoFit/>
            </a:bodyPr>
            <a:lstStyle/>
            <a:p>
              <a:r>
                <a:rPr lang="en-GB" b="1" dirty="0">
                  <a:solidFill>
                    <a:srgbClr val="FF0000"/>
                  </a:solidFill>
                </a:rPr>
                <a:t>Genes</a:t>
              </a:r>
            </a:p>
            <a:p>
              <a:r>
                <a:rPr lang="en-GB" dirty="0"/>
                <a:t>SRY</a:t>
              </a:r>
              <a:r>
                <a:rPr lang="en-GB" sz="1400" dirty="0"/>
                <a:t> </a:t>
              </a:r>
              <a:r>
                <a:rPr lang="en-GB" dirty="0">
                  <a:solidFill>
                    <a:schemeClr val="tx2">
                      <a:lumMod val="60000"/>
                      <a:lumOff val="40000"/>
                    </a:schemeClr>
                  </a:solidFill>
                </a:rPr>
                <a:t>Usually on Y, but not always</a:t>
              </a:r>
            </a:p>
            <a:p>
              <a:r>
                <a:rPr lang="en-GB" dirty="0">
                  <a:solidFill>
                    <a:schemeClr val="tx2">
                      <a:lumMod val="60000"/>
                      <a:lumOff val="40000"/>
                    </a:schemeClr>
                  </a:solidFill>
                </a:rPr>
                <a:t>XX Male Phenotype</a:t>
              </a:r>
            </a:p>
            <a:p>
              <a:r>
                <a:rPr lang="en-GB" dirty="0">
                  <a:solidFill>
                    <a:schemeClr val="tx2">
                      <a:lumMod val="60000"/>
                      <a:lumOff val="40000"/>
                    </a:schemeClr>
                  </a:solidFill>
                </a:rPr>
                <a:t>XY Female Phenotype</a:t>
              </a:r>
            </a:p>
          </p:txBody>
        </p:sp>
        <p:cxnSp>
          <p:nvCxnSpPr>
            <p:cNvPr id="17" name="Straight Arrow Connector 16">
              <a:extLst>
                <a:ext uri="{FF2B5EF4-FFF2-40B4-BE49-F238E27FC236}">
                  <a16:creationId xmlns:a16="http://schemas.microsoft.com/office/drawing/2014/main" id="{2E9D0F4C-8B44-45FD-9B98-040D56312A49}"/>
                </a:ext>
              </a:extLst>
            </p:cNvPr>
            <p:cNvCxnSpPr>
              <a:cxnSpLocks/>
            </p:cNvCxnSpPr>
            <p:nvPr/>
          </p:nvCxnSpPr>
          <p:spPr>
            <a:xfrm flipV="1">
              <a:off x="6059722" y="2337415"/>
              <a:ext cx="873025" cy="680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Arrow: Right 20">
              <a:extLst>
                <a:ext uri="{FF2B5EF4-FFF2-40B4-BE49-F238E27FC236}">
                  <a16:creationId xmlns:a16="http://schemas.microsoft.com/office/drawing/2014/main" id="{5FF64AAA-1371-4BC4-AAF1-383027AE0667}"/>
                </a:ext>
              </a:extLst>
            </p:cNvPr>
            <p:cNvSpPr/>
            <p:nvPr/>
          </p:nvSpPr>
          <p:spPr>
            <a:xfrm>
              <a:off x="4330935" y="2225902"/>
              <a:ext cx="1152525" cy="223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D9BD7886-E9AC-4034-A619-72DABBB1FD89}"/>
              </a:ext>
            </a:extLst>
          </p:cNvPr>
          <p:cNvGrpSpPr/>
          <p:nvPr/>
        </p:nvGrpSpPr>
        <p:grpSpPr>
          <a:xfrm>
            <a:off x="210230" y="4709561"/>
            <a:ext cx="7446417" cy="1537819"/>
            <a:chOff x="210230" y="4709561"/>
            <a:chExt cx="7446417" cy="1537819"/>
          </a:xfrm>
        </p:grpSpPr>
        <p:pic>
          <p:nvPicPr>
            <p:cNvPr id="1030" name="Picture 6">
              <a:extLst>
                <a:ext uri="{FF2B5EF4-FFF2-40B4-BE49-F238E27FC236}">
                  <a16:creationId xmlns:a16="http://schemas.microsoft.com/office/drawing/2014/main" id="{A6A177D3-D293-46D8-A069-7C19BEF81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123" y="4709561"/>
              <a:ext cx="4116624" cy="1537819"/>
            </a:xfrm>
            <a:prstGeom prst="rect">
              <a:avLst/>
            </a:prstGeom>
            <a:noFill/>
            <a:extLst>
              <a:ext uri="{909E8E84-426E-40DD-AFC4-6F175D3DCCD1}">
                <a14:hiddenFill xmlns:a14="http://schemas.microsoft.com/office/drawing/2010/main">
                  <a:solidFill>
                    <a:srgbClr val="FFFFFF"/>
                  </a:solidFill>
                </a14:hiddenFill>
              </a:ext>
            </a:extLst>
          </p:spPr>
        </p:pic>
        <p:sp>
          <p:nvSpPr>
            <p:cNvPr id="22" name="Arrow: Bent-Up 21">
              <a:extLst>
                <a:ext uri="{FF2B5EF4-FFF2-40B4-BE49-F238E27FC236}">
                  <a16:creationId xmlns:a16="http://schemas.microsoft.com/office/drawing/2014/main" id="{640193A3-B4EF-4221-A542-014B6A1EB0B6}"/>
                </a:ext>
              </a:extLst>
            </p:cNvPr>
            <p:cNvSpPr/>
            <p:nvPr/>
          </p:nvSpPr>
          <p:spPr>
            <a:xfrm rot="5400000" flipV="1">
              <a:off x="6783394" y="4979000"/>
              <a:ext cx="1142692" cy="60381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A091AAEB-E3B5-4090-938D-2E7007BEB906}"/>
                </a:ext>
              </a:extLst>
            </p:cNvPr>
            <p:cNvSpPr txBox="1"/>
            <p:nvPr/>
          </p:nvSpPr>
          <p:spPr>
            <a:xfrm>
              <a:off x="210230" y="4940046"/>
              <a:ext cx="2556232" cy="923330"/>
            </a:xfrm>
            <a:prstGeom prst="rect">
              <a:avLst/>
            </a:prstGeom>
            <a:noFill/>
          </p:spPr>
          <p:txBody>
            <a:bodyPr wrap="square" rtlCol="0">
              <a:spAutoFit/>
            </a:bodyPr>
            <a:lstStyle/>
            <a:p>
              <a:r>
                <a:rPr lang="en-GB" b="1" dirty="0">
                  <a:solidFill>
                    <a:srgbClr val="FF0000"/>
                  </a:solidFill>
                </a:rPr>
                <a:t>Epigenetics</a:t>
              </a:r>
            </a:p>
            <a:p>
              <a:r>
                <a:rPr lang="en-GB" dirty="0">
                  <a:solidFill>
                    <a:srgbClr val="002060"/>
                  </a:solidFill>
                </a:rPr>
                <a:t>Hormones, Testosterone</a:t>
              </a:r>
              <a:r>
                <a:rPr lang="en-GB" dirty="0">
                  <a:solidFill>
                    <a:schemeClr val="accent1"/>
                  </a:solidFill>
                </a:rPr>
                <a:t>, Oestrogen </a:t>
              </a:r>
              <a:r>
                <a:rPr lang="en-GB" sz="1600" dirty="0">
                  <a:solidFill>
                    <a:schemeClr val="accent1"/>
                  </a:solidFill>
                </a:rPr>
                <a:t>plus Derivatives</a:t>
              </a:r>
            </a:p>
          </p:txBody>
        </p:sp>
      </p:grpSp>
    </p:spTree>
    <p:extLst>
      <p:ext uri="{BB962C8B-B14F-4D97-AF65-F5344CB8AC3E}">
        <p14:creationId xmlns:p14="http://schemas.microsoft.com/office/powerpoint/2010/main" val="361257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1+#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114197</TotalTime>
  <Words>5117</Words>
  <Application>Microsoft Office PowerPoint</Application>
  <PresentationFormat>On-screen Show (4:3)</PresentationFormat>
  <Paragraphs>652</Paragraphs>
  <Slides>80</Slides>
  <Notes>34</Notes>
  <HiddenSlides>37</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Segoe Print</vt:lpstr>
      <vt:lpstr>Trebuchet MS</vt:lpstr>
      <vt:lpstr>Office Theme</vt:lpstr>
      <vt:lpstr>Transgender Realities Recap</vt:lpstr>
      <vt:lpstr>Being Transgender</vt:lpstr>
      <vt:lpstr>Diversity is natural</vt:lpstr>
      <vt:lpstr>What is gender?</vt:lpstr>
      <vt:lpstr>Gender is…</vt:lpstr>
      <vt:lpstr>Sex and Gender…</vt:lpstr>
      <vt:lpstr>Evolution</vt:lpstr>
      <vt:lpstr>Sex and Gender are not binary</vt:lpstr>
      <vt:lpstr>Chromosomes, Genes and Hormones</vt:lpstr>
      <vt:lpstr>Nature of being ‘trans’</vt:lpstr>
      <vt:lpstr>Its Natural</vt:lpstr>
      <vt:lpstr>Terminology</vt:lpstr>
      <vt:lpstr>Transgender Stats</vt:lpstr>
      <vt:lpstr>Personal Experience  prior to acceptance</vt:lpstr>
      <vt:lpstr>Consequences…  prior to acceptance</vt:lpstr>
      <vt:lpstr>Dealing with…</vt:lpstr>
      <vt:lpstr>What’s involved…</vt:lpstr>
      <vt:lpstr>Medical Elements</vt:lpstr>
      <vt:lpstr>Officialdom</vt:lpstr>
      <vt:lpstr>As for the rest…</vt:lpstr>
      <vt:lpstr>Issues  post acceptance</vt:lpstr>
      <vt:lpstr>Issues Post acceptance</vt:lpstr>
      <vt:lpstr>PowerPoint Presentation</vt:lpstr>
      <vt:lpstr>The Real Issues</vt:lpstr>
      <vt:lpstr>Medical</vt:lpstr>
      <vt:lpstr>Medical</vt:lpstr>
      <vt:lpstr>The real issues</vt:lpstr>
      <vt:lpstr>Legal</vt:lpstr>
      <vt:lpstr>The real issues</vt:lpstr>
      <vt:lpstr>Personal Level</vt:lpstr>
      <vt:lpstr>Society Level </vt:lpstr>
      <vt:lpstr>Anti-trans campaign</vt:lpstr>
      <vt:lpstr>Anti trans campaign</vt:lpstr>
      <vt:lpstr>Post transition</vt:lpstr>
      <vt:lpstr>Trans related law</vt:lpstr>
      <vt:lpstr>The applicable laws</vt:lpstr>
      <vt:lpstr>And then there’s</vt:lpstr>
      <vt:lpstr>Why reform the GRA?</vt:lpstr>
      <vt:lpstr>The myths about GRA and reforms</vt:lpstr>
      <vt:lpstr>Trans Children and Youth</vt:lpstr>
      <vt:lpstr>Kids and myths</vt:lpstr>
      <vt:lpstr>A Mothers Story</vt:lpstr>
      <vt:lpstr>Ordinary people</vt:lpstr>
      <vt:lpstr>Who I seemed to be… </vt:lpstr>
      <vt:lpstr>… But who I really was</vt:lpstr>
      <vt:lpstr>And how to treat us?</vt:lpstr>
      <vt:lpstr>Some of the challenges </vt:lpstr>
      <vt:lpstr>To be yourself in a world that is constantly trying to make you something else is the greatest achievement  </vt:lpstr>
      <vt:lpstr>“To live is the rarest thing in the world. Most people exist that is all.”</vt:lpstr>
      <vt:lpstr>Thank You </vt:lpstr>
      <vt:lpstr>Key Points</vt:lpstr>
      <vt:lpstr>The spy who came in from the controlled…</vt:lpstr>
      <vt:lpstr>Nature and societies</vt:lpstr>
      <vt:lpstr>Observation One</vt:lpstr>
      <vt:lpstr>Observation Two</vt:lpstr>
      <vt:lpstr>Observation Three</vt:lpstr>
      <vt:lpstr>Observation Four</vt:lpstr>
      <vt:lpstr>Observation Five</vt:lpstr>
      <vt:lpstr>Observation Six</vt:lpstr>
      <vt:lpstr>Thank You </vt:lpstr>
      <vt:lpstr>Whats behind the current anti-trans campaign?</vt:lpstr>
      <vt:lpstr>The Campaign Start</vt:lpstr>
      <vt:lpstr>The Campaign Start</vt:lpstr>
      <vt:lpstr>Shipped into the UK and other countries</vt:lpstr>
      <vt:lpstr>Well practiced approach</vt:lpstr>
      <vt:lpstr>Propaganda</vt:lpstr>
      <vt:lpstr>Divide and conquer</vt:lpstr>
      <vt:lpstr>Lawfare</vt:lpstr>
      <vt:lpstr>Constant media attack</vt:lpstr>
      <vt:lpstr>Not seen though…</vt:lpstr>
      <vt:lpstr>Community response</vt:lpstr>
      <vt:lpstr>How can you help?</vt:lpstr>
      <vt:lpstr>Gender in nature</vt:lpstr>
      <vt:lpstr>Diversity</vt:lpstr>
      <vt:lpstr>Discrimination and hate?</vt:lpstr>
      <vt:lpstr>The Biology is understood</vt:lpstr>
      <vt:lpstr>Gender Clinics</vt:lpstr>
      <vt:lpstr>GP’s and local services</vt:lpstr>
      <vt:lpstr>Medical Practices</vt:lpstr>
      <vt:lpstr>Treated in society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Hannah Massie</cp:lastModifiedBy>
  <cp:revision>900</cp:revision>
  <dcterms:created xsi:type="dcterms:W3CDTF">2013-10-01T10:19:35Z</dcterms:created>
  <dcterms:modified xsi:type="dcterms:W3CDTF">2022-09-27T17:03:38Z</dcterms:modified>
</cp:coreProperties>
</file>